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19" r:id="rId2"/>
    <p:sldId id="272" r:id="rId3"/>
    <p:sldId id="273" r:id="rId4"/>
    <p:sldId id="1134" r:id="rId5"/>
    <p:sldId id="1125" r:id="rId6"/>
    <p:sldId id="1136" r:id="rId7"/>
    <p:sldId id="1145" r:id="rId8"/>
    <p:sldId id="1146" r:id="rId9"/>
    <p:sldId id="1141" r:id="rId10"/>
    <p:sldId id="324" r:id="rId11"/>
    <p:sldId id="326" r:id="rId12"/>
    <p:sldId id="293" r:id="rId13"/>
    <p:sldId id="327" r:id="rId14"/>
    <p:sldId id="275" r:id="rId15"/>
    <p:sldId id="294" r:id="rId16"/>
    <p:sldId id="276" r:id="rId17"/>
    <p:sldId id="287" r:id="rId18"/>
    <p:sldId id="295" r:id="rId19"/>
    <p:sldId id="288" r:id="rId20"/>
    <p:sldId id="299" r:id="rId21"/>
    <p:sldId id="279" r:id="rId22"/>
    <p:sldId id="281" r:id="rId23"/>
    <p:sldId id="282" r:id="rId24"/>
    <p:sldId id="283" r:id="rId25"/>
    <p:sldId id="284" r:id="rId26"/>
    <p:sldId id="302" r:id="rId27"/>
    <p:sldId id="271" r:id="rId28"/>
    <p:sldId id="307" r:id="rId29"/>
    <p:sldId id="300" r:id="rId30"/>
    <p:sldId id="308" r:id="rId31"/>
    <p:sldId id="320" r:id="rId32"/>
    <p:sldId id="321" r:id="rId33"/>
    <p:sldId id="1142" r:id="rId34"/>
    <p:sldId id="377" r:id="rId35"/>
    <p:sldId id="328" r:id="rId36"/>
    <p:sldId id="1139" r:id="rId37"/>
    <p:sldId id="285" r:id="rId38"/>
    <p:sldId id="305" r:id="rId39"/>
    <p:sldId id="1138" r:id="rId40"/>
    <p:sldId id="306" r:id="rId41"/>
    <p:sldId id="1140" r:id="rId42"/>
    <p:sldId id="289" r:id="rId43"/>
    <p:sldId id="1143" r:id="rId44"/>
  </p:sldIdLst>
  <p:sldSz cx="6858000" cy="51435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4BF67B4-4AB2-430F-A63D-DBE7A25363DD}">
          <p14:sldIdLst>
            <p14:sldId id="319"/>
            <p14:sldId id="272"/>
            <p14:sldId id="273"/>
            <p14:sldId id="1134"/>
            <p14:sldId id="1125"/>
            <p14:sldId id="1136"/>
            <p14:sldId id="1145"/>
            <p14:sldId id="1146"/>
            <p14:sldId id="1141"/>
            <p14:sldId id="324"/>
            <p14:sldId id="326"/>
            <p14:sldId id="293"/>
            <p14:sldId id="327"/>
            <p14:sldId id="275"/>
            <p14:sldId id="294"/>
            <p14:sldId id="276"/>
            <p14:sldId id="287"/>
            <p14:sldId id="295"/>
            <p14:sldId id="288"/>
            <p14:sldId id="299"/>
            <p14:sldId id="279"/>
            <p14:sldId id="281"/>
            <p14:sldId id="282"/>
            <p14:sldId id="283"/>
            <p14:sldId id="284"/>
            <p14:sldId id="302"/>
            <p14:sldId id="271"/>
            <p14:sldId id="307"/>
            <p14:sldId id="300"/>
            <p14:sldId id="308"/>
            <p14:sldId id="320"/>
            <p14:sldId id="321"/>
            <p14:sldId id="1142"/>
            <p14:sldId id="377"/>
            <p14:sldId id="328"/>
            <p14:sldId id="1139"/>
            <p14:sldId id="285"/>
            <p14:sldId id="305"/>
            <p14:sldId id="1138"/>
            <p14:sldId id="306"/>
            <p14:sldId id="1140"/>
            <p14:sldId id="289"/>
            <p14:sldId id="11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0" autoAdjust="0"/>
    <p:restoredTop sz="86726" autoAdjust="0"/>
  </p:normalViewPr>
  <p:slideViewPr>
    <p:cSldViewPr snapToGrid="0" snapToObjects="1">
      <p:cViewPr varScale="1">
        <p:scale>
          <a:sx n="111" d="100"/>
          <a:sy n="111" d="100"/>
        </p:scale>
        <p:origin x="1608" y="18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08"/>
    </p:cViewPr>
  </p:sorterViewPr>
  <p:notesViewPr>
    <p:cSldViewPr snapToGrid="0" snapToObjects="1">
      <p:cViewPr varScale="1">
        <p:scale>
          <a:sx n="63" d="100"/>
          <a:sy n="63" d="100"/>
        </p:scale>
        <p:origin x="2379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3F9B32-58F4-932A-F78F-8788C300F7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12A0F5-73B2-C5B2-7DBB-19AF1DF60A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18E0-B4A9-454A-9FA7-842A8561B781}" type="datetimeFigureOut">
              <a:rPr lang="es-CL" smtClean="0"/>
              <a:t>08-10-22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8DAD5-B7C0-316A-5EA5-1E82F82104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57240A-D20D-25DB-37AA-6FA1886D8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2652C-DEFF-4026-82B5-0AA77C45A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0740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28920-C970-4E90-B8AB-3BC3FA9BCF8F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3A2EB-8FF6-49DF-B865-9EB3B7E0F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Programa de dos pasos</a:t>
            </a:r>
          </a:p>
          <a:p>
            <a:r>
              <a:rPr lang="es-ES" dirty="0"/>
              <a:t>Programa de tres pasos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2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RNAlater</a:t>
            </a:r>
            <a:r>
              <a:rPr lang="es-ES" dirty="0"/>
              <a:t> es un reactivo de almacenamiento de tejido acuoso y no tóxico que impregna rápidamente el tejido para estabilizar y proteger el ARN celular in situ en muestras no congeladas.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9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El tiocianato de </a:t>
            </a:r>
            <a:r>
              <a:rPr lang="es-ES" sz="1200" dirty="0" err="1"/>
              <a:t>guanidinio</a:t>
            </a:r>
            <a:r>
              <a:rPr lang="es-ES" sz="1200" dirty="0"/>
              <a:t> desnaturaliza las proteínas, incluidas las </a:t>
            </a:r>
            <a:r>
              <a:rPr lang="es-ES" sz="1200" dirty="0" err="1"/>
              <a:t>RNasas</a:t>
            </a:r>
            <a:r>
              <a:rPr lang="es-ES" sz="1200" dirty="0"/>
              <a:t>, y separa el ARNr de las proteínas ribosómicas, mientras que el fenol, el isopropanol y el agua son disolventes poco solubles.</a:t>
            </a:r>
            <a:endParaRPr lang="en-US" sz="11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68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TRIzol</a:t>
            </a:r>
            <a:r>
              <a:rPr lang="es-ES" dirty="0"/>
              <a:t> está etiquetado como toxicidad oral, dérmica y por inhalación aguda además de corrosión/irritación cutánea en la MDS del fabricante.</a:t>
            </a:r>
          </a:p>
          <a:p>
            <a:r>
              <a:rPr lang="es-ES" dirty="0"/>
              <a:t>La exposición a </a:t>
            </a:r>
            <a:r>
              <a:rPr lang="es-ES" dirty="0" err="1"/>
              <a:t>TRIzol</a:t>
            </a:r>
            <a:r>
              <a:rPr lang="es-ES" dirty="0"/>
              <a:t> puede ser un peligro grave para la salud. La exposición puede provocar quemaduras químicas graves, cicatrices permanentes e insuficiencia renal.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15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 el agua DEPC?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72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200" dirty="0"/>
              <a:t>En presencia de cloroformo o BCP (</a:t>
            </a:r>
            <a:r>
              <a:rPr lang="es-ES" sz="1200" dirty="0" err="1"/>
              <a:t>bromocloropropano</a:t>
            </a:r>
            <a:r>
              <a:rPr lang="es-ES" sz="1200" dirty="0"/>
              <a:t>), estos disolventes se separan completamente en dos fases que se reconocen por su color: una fase acuosa superior clara (que contiene los ácidos nucleicos) y una fase inferior (que contiene las proteínas disueltas en fenol y el lípidos disueltos en cloroformo).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6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Isopropanol y glicerol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5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from 100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μg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to 150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μg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of total RNA can be isolated from 100 mg of muscle tissue and up to 800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μg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can be isolated from 100 mg of liver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7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Se necesita de reactivos adicionales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Se necesita preparar la 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Muy sensible a bajas concentraciones de ácidos nucleicos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No determina contaminación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Medición lenta para muchas muestras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9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7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Estándar 1 y 2 y mesclar con reactivos incubar dos minutos  y leer cada estándar.</a:t>
            </a:r>
          </a:p>
          <a:p>
            <a:r>
              <a:rPr lang="es-ES" dirty="0"/>
              <a:t>Muestra con el reactivo esperar dos minutos y leer</a:t>
            </a:r>
          </a:p>
          <a:p>
            <a:r>
              <a:rPr lang="es-ES" dirty="0"/>
              <a:t>Lento para muchas muestras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6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Absorbancia: la cantidad de luz que absorbe una muestra es directamente proporcional a la concentración de la muestra y la distancia que viaja la luz a través de la muestra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45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Relación de pureza A260/280 (</a:t>
            </a:r>
            <a:r>
              <a:rPr lang="en-US" dirty="0"/>
              <a:t>~2.0 )</a:t>
            </a:r>
            <a:r>
              <a:rPr lang="es-ES" dirty="0"/>
              <a:t>: proteína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Relación de pureza A260/230 (</a:t>
            </a:r>
            <a:r>
              <a:rPr lang="en-US" dirty="0"/>
              <a:t>1.8-2.2)</a:t>
            </a:r>
            <a:r>
              <a:rPr lang="es-ES" dirty="0"/>
              <a:t>: </a:t>
            </a:r>
            <a:r>
              <a:rPr lang="es-ES" dirty="0" err="1"/>
              <a:t>TRIzol</a:t>
            </a:r>
            <a:r>
              <a:rPr lang="es-ES" dirty="0"/>
              <a:t>, fenol, guanidina HCL, guanidina </a:t>
            </a:r>
            <a:r>
              <a:rPr lang="es-ES" dirty="0" err="1"/>
              <a:t>thiocyanate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4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57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RIN: es un algoritmo para asignar valores de integridad a las mediciones de ARN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5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RNA intacto, el 28S debe ser el doble de grande que el 18S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85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22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3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8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3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Programa de dos pasos</a:t>
            </a:r>
          </a:p>
          <a:p>
            <a:r>
              <a:rPr lang="es-ES" dirty="0"/>
              <a:t>Programa de tres pasos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A2EB-8FF6-49DF-B865-9EB3B7E0F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6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592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18654" y="2854312"/>
            <a:ext cx="394174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BB19052-2640-3E40-BD45-444CA2300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3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60A24D8-F4A4-AFD5-AE6F-BB86C4A8F4BF}"/>
              </a:ext>
            </a:extLst>
          </p:cNvPr>
          <p:cNvGrpSpPr/>
          <p:nvPr userDrawn="1"/>
        </p:nvGrpSpPr>
        <p:grpSpPr>
          <a:xfrm>
            <a:off x="344245" y="4561451"/>
            <a:ext cx="1018478" cy="424369"/>
            <a:chOff x="2914185" y="850134"/>
            <a:chExt cx="2798015" cy="1165848"/>
          </a:xfrm>
        </p:grpSpPr>
        <p:pic>
          <p:nvPicPr>
            <p:cNvPr id="8" name="Imagen 7" descr="Logo_Color.png">
              <a:extLst>
                <a:ext uri="{FF2B5EF4-FFF2-40B4-BE49-F238E27FC236}">
                  <a16:creationId xmlns:a16="http://schemas.microsoft.com/office/drawing/2014/main" id="{5F59FF53-E471-DA0F-782E-2C8F7C07C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56"/>
            <a:stretch/>
          </p:blipFill>
          <p:spPr>
            <a:xfrm>
              <a:off x="4527396" y="850134"/>
              <a:ext cx="1184804" cy="1165848"/>
            </a:xfrm>
            <a:prstGeom prst="rect">
              <a:avLst/>
            </a:prstGeom>
          </p:spPr>
        </p:pic>
        <p:pic>
          <p:nvPicPr>
            <p:cNvPr id="9" name="Imagen 8" descr="Logo_Color.png">
              <a:extLst>
                <a:ext uri="{FF2B5EF4-FFF2-40B4-BE49-F238E27FC236}">
                  <a16:creationId xmlns:a16="http://schemas.microsoft.com/office/drawing/2014/main" id="{3788D803-F8EF-FA91-7136-AD34F0FC4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6" t="58693" r="29747"/>
            <a:stretch/>
          </p:blipFill>
          <p:spPr>
            <a:xfrm>
              <a:off x="2914185" y="1293540"/>
              <a:ext cx="1613210" cy="557561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204053-9B89-E04C-24E9-8437481CDAEB}"/>
              </a:ext>
            </a:extLst>
          </p:cNvPr>
          <p:cNvSpPr txBox="1"/>
          <p:nvPr userDrawn="1"/>
        </p:nvSpPr>
        <p:spPr>
          <a:xfrm>
            <a:off x="2897746" y="4742222"/>
            <a:ext cx="39194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schemeClr val="tx2">
                    <a:lumMod val="75000"/>
                  </a:schemeClr>
                </a:solidFill>
              </a:rPr>
              <a:t>Dra. Débora Torrealba –  https://genomics.pucv.cl/</a:t>
            </a:r>
          </a:p>
        </p:txBody>
      </p:sp>
    </p:spTree>
    <p:extLst>
      <p:ext uri="{BB962C8B-B14F-4D97-AF65-F5344CB8AC3E}">
        <p14:creationId xmlns:p14="http://schemas.microsoft.com/office/powerpoint/2010/main" val="263704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ALAG">
            <a:extLst>
              <a:ext uri="{FF2B5EF4-FFF2-40B4-BE49-F238E27FC236}">
                <a16:creationId xmlns:a16="http://schemas.microsoft.com/office/drawing/2014/main" id="{E89307CC-C074-AEF9-87EF-1AAE873F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38126"/>
            <a:ext cx="2496185" cy="5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3CCC69-E7BC-C9AD-E4BB-7F9D17DD78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81" y="309244"/>
            <a:ext cx="1195534" cy="6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8A798CE0-07D6-ED0A-034F-86F9897584F8}"/>
              </a:ext>
            </a:extLst>
          </p:cNvPr>
          <p:cNvGrpSpPr/>
          <p:nvPr/>
        </p:nvGrpSpPr>
        <p:grpSpPr>
          <a:xfrm>
            <a:off x="4847628" y="331734"/>
            <a:ext cx="1386960" cy="731578"/>
            <a:chOff x="3542459" y="1983928"/>
            <a:chExt cx="1386960" cy="731578"/>
          </a:xfrm>
        </p:grpSpPr>
        <p:pic>
          <p:nvPicPr>
            <p:cNvPr id="10" name="Imagen 9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BE78888D-403B-2520-A0B5-85A0CBCFC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392"/>
            <a:stretch/>
          </p:blipFill>
          <p:spPr>
            <a:xfrm>
              <a:off x="3542459" y="1983928"/>
              <a:ext cx="1386960" cy="290349"/>
            </a:xfrm>
            <a:prstGeom prst="rect">
              <a:avLst/>
            </a:prstGeom>
          </p:spPr>
        </p:pic>
        <p:pic>
          <p:nvPicPr>
            <p:cNvPr id="11" name="Imagen 10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2C94AE9C-6BFF-5ACE-A36F-0A70EB838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889"/>
            <a:stretch/>
          </p:blipFill>
          <p:spPr>
            <a:xfrm>
              <a:off x="3542459" y="2274277"/>
              <a:ext cx="1386960" cy="441229"/>
            </a:xfrm>
            <a:prstGeom prst="rect">
              <a:avLst/>
            </a:prstGeom>
          </p:spPr>
        </p:pic>
      </p:grpSp>
      <p:sp>
        <p:nvSpPr>
          <p:cNvPr id="15" name="Text Box 9">
            <a:extLst>
              <a:ext uri="{FF2B5EF4-FFF2-40B4-BE49-F238E27FC236}">
                <a16:creationId xmlns:a16="http://schemas.microsoft.com/office/drawing/2014/main" id="{DED694AF-D7CF-63E1-5D88-D8CC7CB31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" y="1505664"/>
            <a:ext cx="5689732" cy="157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CURSO</a:t>
            </a:r>
          </a:p>
          <a:p>
            <a:pPr algn="ctr" eaLnBrk="1" hangingPunct="1">
              <a:spcBef>
                <a:spcPct val="50000"/>
              </a:spcBef>
            </a:pPr>
            <a:endParaRPr lang="es-ES" altLang="es-CL" b="1" dirty="0">
              <a:solidFill>
                <a:srgbClr val="0070C0"/>
              </a:solidFill>
              <a:latin typeface="Swis721 Cn BT"/>
            </a:endParaRPr>
          </a:p>
          <a:p>
            <a:pPr marL="107950" indent="-17780" algn="ctr" eaLnBrk="0" hangingPunct="0">
              <a:spcBef>
                <a:spcPts val="240"/>
              </a:spcBef>
              <a:spcAft>
                <a:spcPts val="0"/>
              </a:spcAft>
              <a:tabLst>
                <a:tab pos="120650" algn="l"/>
              </a:tabLst>
            </a:pPr>
            <a:r>
              <a:rPr lang="es-E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Análisis de expresión diferencial de genes e investigación reproducible con R</a:t>
            </a: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699382A4-2595-C08F-CA9F-0826BF000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317" y="3357735"/>
            <a:ext cx="4399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 dirty="0">
                <a:solidFill>
                  <a:schemeClr val="tx2"/>
                </a:solidFill>
                <a:latin typeface="Swis721 Cn BT"/>
              </a:rPr>
              <a:t>Dra. Débora Torrealba Sandoval</a:t>
            </a:r>
          </a:p>
        </p:txBody>
      </p:sp>
    </p:spTree>
    <p:extLst>
      <p:ext uri="{BB962C8B-B14F-4D97-AF65-F5344CB8AC3E}">
        <p14:creationId xmlns:p14="http://schemas.microsoft.com/office/powerpoint/2010/main" val="111602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9484" y="76604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tx2"/>
                </a:solidFill>
              </a:rPr>
              <a:t>¿Qué es una </a:t>
            </a:r>
            <a:r>
              <a:rPr lang="es-ES" sz="2400" b="1" dirty="0" err="1">
                <a:solidFill>
                  <a:schemeClr val="tx2"/>
                </a:solidFill>
              </a:rPr>
              <a:t>qPCR</a:t>
            </a:r>
            <a:r>
              <a:rPr lang="es-ES" sz="2400" b="1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3529A8B-4318-4A44-94A5-F6BBC9FD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0" y="745678"/>
            <a:ext cx="5312780" cy="38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9484" y="76604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tx2"/>
                </a:solidFill>
              </a:rPr>
              <a:t>¿Qué es una </a:t>
            </a:r>
            <a:r>
              <a:rPr lang="es-ES" sz="2400" b="1" dirty="0" err="1">
                <a:solidFill>
                  <a:schemeClr val="tx2"/>
                </a:solidFill>
              </a:rPr>
              <a:t>qPCR</a:t>
            </a:r>
            <a:r>
              <a:rPr lang="es-ES" sz="2400" b="1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F5B002-03D4-46D2-A02C-E09BA023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24" y="658388"/>
            <a:ext cx="4647729" cy="38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9484" y="206806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tx2"/>
                </a:solidFill>
              </a:rPr>
              <a:t>Recolección de muestras y mantención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024F95-F2C4-4D78-BD0A-57D081896DEB}"/>
              </a:ext>
            </a:extLst>
          </p:cNvPr>
          <p:cNvSpPr txBox="1"/>
          <p:nvPr/>
        </p:nvSpPr>
        <p:spPr>
          <a:xfrm>
            <a:off x="389420" y="1135013"/>
            <a:ext cx="6366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Mantención de muestras en: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      </a:t>
            </a:r>
            <a:r>
              <a:rPr lang="es-ES" b="1" dirty="0" err="1"/>
              <a:t>RNAlater</a:t>
            </a:r>
            <a:endParaRPr lang="es-ES" b="1" dirty="0"/>
          </a:p>
          <a:p>
            <a:r>
              <a:rPr lang="es-ES" dirty="0"/>
              <a:t>            Reactivo acuoso, no tóxico que estabiliza </a:t>
            </a:r>
          </a:p>
          <a:p>
            <a:r>
              <a:rPr lang="es-ES" dirty="0"/>
              <a:t>            el ARN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     </a:t>
            </a:r>
            <a:r>
              <a:rPr lang="es-ES" b="1" dirty="0"/>
              <a:t>Nitrógeno líquido 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        Químico a -200ºC congela las </a:t>
            </a:r>
          </a:p>
          <a:p>
            <a:r>
              <a:rPr lang="es-ES" dirty="0"/>
              <a:t>            muestras inmediatamente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4" name="Imagen 3" descr="Imagen que contiene interior, tabla, café, frente&#10;&#10;Descripción generada automáticamente">
            <a:extLst>
              <a:ext uri="{FF2B5EF4-FFF2-40B4-BE49-F238E27FC236}">
                <a16:creationId xmlns:a16="http://schemas.microsoft.com/office/drawing/2014/main" id="{1516B958-BCD6-9C38-4698-517EB2BDE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8" r="24750" b="12657"/>
          <a:stretch/>
        </p:blipFill>
        <p:spPr>
          <a:xfrm>
            <a:off x="5242893" y="980956"/>
            <a:ext cx="1057956" cy="1790995"/>
          </a:xfrm>
          <a:prstGeom prst="roundRect">
            <a:avLst/>
          </a:prstGeom>
        </p:spPr>
      </p:pic>
      <p:pic>
        <p:nvPicPr>
          <p:cNvPr id="7" name="Imagen 6" descr="Imagen que contiene alimentos, pastel, tabla, tren&#10;&#10;Descripción generada automáticamente">
            <a:extLst>
              <a:ext uri="{FF2B5EF4-FFF2-40B4-BE49-F238E27FC236}">
                <a16:creationId xmlns:a16="http://schemas.microsoft.com/office/drawing/2014/main" id="{10D7A751-5E8B-12AF-AC44-3675716A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2" r="8957"/>
          <a:stretch/>
        </p:blipFill>
        <p:spPr>
          <a:xfrm>
            <a:off x="4268857" y="2982579"/>
            <a:ext cx="2146851" cy="13581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2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9988" y="1942775"/>
            <a:ext cx="4218023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chemeClr val="tx2"/>
                </a:solidFill>
              </a:rPr>
              <a:t>Extracción de ARN</a:t>
            </a:r>
          </a:p>
        </p:txBody>
      </p:sp>
    </p:spTree>
    <p:extLst>
      <p:ext uri="{BB962C8B-B14F-4D97-AF65-F5344CB8AC3E}">
        <p14:creationId xmlns:p14="http://schemas.microsoft.com/office/powerpoint/2010/main" val="134768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FCB4B1E4-FCFC-4F1C-A8DA-67D21D0907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7370" y="158048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Nanopartículas magnéticas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Imagen 2" descr="Imagen que contiene impresora, azul&#10;&#10;Descripción generada automáticamente">
            <a:extLst>
              <a:ext uri="{FF2B5EF4-FFF2-40B4-BE49-F238E27FC236}">
                <a16:creationId xmlns:a16="http://schemas.microsoft.com/office/drawing/2014/main" id="{01C2455B-0EA8-48C7-A6BA-C3C620A0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20" y="875654"/>
            <a:ext cx="1734832" cy="14408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BD9885-35C1-4B94-80B0-D0C51E5F1206}"/>
              </a:ext>
            </a:extLst>
          </p:cNvPr>
          <p:cNvSpPr txBox="1"/>
          <p:nvPr/>
        </p:nvSpPr>
        <p:spPr>
          <a:xfrm>
            <a:off x="3610061" y="2365076"/>
            <a:ext cx="2419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AutoMate</a:t>
            </a:r>
            <a:r>
              <a:rPr lang="es-ES" sz="1400" dirty="0"/>
              <a:t> Express </a:t>
            </a:r>
            <a:r>
              <a:rPr lang="es-ES" sz="1400" dirty="0" err="1"/>
              <a:t>Nucleic</a:t>
            </a:r>
            <a:r>
              <a:rPr lang="es-ES" sz="1400" dirty="0"/>
              <a:t> </a:t>
            </a:r>
            <a:r>
              <a:rPr lang="es-ES" sz="1400" dirty="0" err="1"/>
              <a:t>Acid</a:t>
            </a:r>
            <a:r>
              <a:rPr lang="es-ES" sz="1400" dirty="0"/>
              <a:t> </a:t>
            </a:r>
            <a:r>
              <a:rPr lang="es-ES" sz="1400" dirty="0" err="1"/>
              <a:t>Extraction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r>
              <a:rPr lang="es-ES" sz="1400" dirty="0"/>
              <a:t> </a:t>
            </a:r>
            <a:r>
              <a:rPr lang="es-ES" sz="1400" dirty="0" err="1"/>
              <a:t>ThermoFisher</a:t>
            </a:r>
            <a:endParaRPr lang="en-US" sz="1400" dirty="0"/>
          </a:p>
        </p:txBody>
      </p:sp>
      <p:pic>
        <p:nvPicPr>
          <p:cNvPr id="10" name="Imagen 9" descr="Imagen que contiene comida, microondas, cocina, horno&#10;&#10;Descripción generada automáticamente">
            <a:extLst>
              <a:ext uri="{FF2B5EF4-FFF2-40B4-BE49-F238E27FC236}">
                <a16:creationId xmlns:a16="http://schemas.microsoft.com/office/drawing/2014/main" id="{FEE25282-C093-4E00-9812-182B493A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0" y="2820763"/>
            <a:ext cx="1877559" cy="153849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FA18219-C96F-40D9-997C-45849E15A637}"/>
              </a:ext>
            </a:extLst>
          </p:cNvPr>
          <p:cNvSpPr txBox="1"/>
          <p:nvPr/>
        </p:nvSpPr>
        <p:spPr>
          <a:xfrm>
            <a:off x="77487" y="3328402"/>
            <a:ext cx="195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MagNA</a:t>
            </a:r>
            <a:r>
              <a:rPr lang="en-US" sz="1400" dirty="0"/>
              <a:t> Pure 24 System </a:t>
            </a:r>
          </a:p>
          <a:p>
            <a:pPr algn="ctr"/>
            <a:r>
              <a:rPr lang="en-US" sz="1400" dirty="0"/>
              <a:t>Roche</a:t>
            </a:r>
          </a:p>
        </p:txBody>
      </p:sp>
      <p:pic>
        <p:nvPicPr>
          <p:cNvPr id="20" name="Imagen 19" descr="Imagen que contiene interior, computadora&#10;&#10;Descripción generada automáticamente">
            <a:extLst>
              <a:ext uri="{FF2B5EF4-FFF2-40B4-BE49-F238E27FC236}">
                <a16:creationId xmlns:a16="http://schemas.microsoft.com/office/drawing/2014/main" id="{187ED520-F0DB-4834-9EE6-1E6E58CEA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6" y="745973"/>
            <a:ext cx="1955181" cy="169081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9B845BF-A41A-4310-96E7-0DC70E848D81}"/>
              </a:ext>
            </a:extLst>
          </p:cNvPr>
          <p:cNvSpPr txBox="1"/>
          <p:nvPr/>
        </p:nvSpPr>
        <p:spPr>
          <a:xfrm>
            <a:off x="647896" y="2378324"/>
            <a:ext cx="155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RSC instrument</a:t>
            </a:r>
          </a:p>
          <a:p>
            <a:pPr algn="ctr"/>
            <a:r>
              <a:rPr lang="en-US" sz="1400" dirty="0"/>
              <a:t>Maxwell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3E19E89-A0BB-4490-80F8-1889BCA09CE7}"/>
              </a:ext>
            </a:extLst>
          </p:cNvPr>
          <p:cNvSpPr txBox="1"/>
          <p:nvPr/>
        </p:nvSpPr>
        <p:spPr>
          <a:xfrm>
            <a:off x="3966282" y="3534087"/>
            <a:ext cx="2627399" cy="830997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Volumen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Kit específico para tipo de muestra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7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634A680-8091-493C-AACC-133DFE17AC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tx2"/>
                </a:solidFill>
              </a:rPr>
              <a:t>¿Cómo funciona?</a:t>
            </a:r>
          </a:p>
        </p:txBody>
      </p:sp>
      <p:pic>
        <p:nvPicPr>
          <p:cNvPr id="3" name="Imagen 2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10A0FB10-DB93-4291-AB47-D41C4F93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7" y="1021426"/>
            <a:ext cx="2538418" cy="1730121"/>
          </a:xfrm>
          <a:prstGeom prst="rect">
            <a:avLst/>
          </a:prstGeom>
        </p:spPr>
      </p:pic>
      <p:pic>
        <p:nvPicPr>
          <p:cNvPr id="6" name="Imagen 5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CF7F567B-F695-49E6-8D8D-ED62464E0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44"/>
          <a:stretch/>
        </p:blipFill>
        <p:spPr>
          <a:xfrm>
            <a:off x="3465802" y="1021426"/>
            <a:ext cx="2345680" cy="163542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A1B396D-A869-4C69-A648-DC59F468CC34}"/>
              </a:ext>
            </a:extLst>
          </p:cNvPr>
          <p:cNvSpPr txBox="1"/>
          <p:nvPr/>
        </p:nvSpPr>
        <p:spPr>
          <a:xfrm>
            <a:off x="-12553" y="744834"/>
            <a:ext cx="320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RSC instrument Maxwell</a:t>
            </a:r>
          </a:p>
        </p:txBody>
      </p:sp>
      <p:pic>
        <p:nvPicPr>
          <p:cNvPr id="15" name="Imagen 1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1792741-F7A1-4319-8D06-7009CBBC7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920" y="2751547"/>
            <a:ext cx="2480931" cy="1475959"/>
          </a:xfrm>
          <a:prstGeom prst="rect">
            <a:avLst/>
          </a:prstGeom>
        </p:spPr>
      </p:pic>
      <p:pic>
        <p:nvPicPr>
          <p:cNvPr id="17" name="Imagen 16" descr="Imagen que contiene interior, tabla, acero inoxidable, acero&#10;&#10;Descripción generada automáticamente">
            <a:extLst>
              <a:ext uri="{FF2B5EF4-FFF2-40B4-BE49-F238E27FC236}">
                <a16:creationId xmlns:a16="http://schemas.microsoft.com/office/drawing/2014/main" id="{2D33C022-33A9-4F6C-9F45-1F368C9D0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42" b="9825"/>
          <a:stretch/>
        </p:blipFill>
        <p:spPr>
          <a:xfrm>
            <a:off x="605688" y="3038107"/>
            <a:ext cx="2499242" cy="147596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B9B71A1-340A-4DDB-9C28-00F1E93BB762}"/>
              </a:ext>
            </a:extLst>
          </p:cNvPr>
          <p:cNvSpPr txBox="1"/>
          <p:nvPr/>
        </p:nvSpPr>
        <p:spPr>
          <a:xfrm>
            <a:off x="3573232" y="4356185"/>
            <a:ext cx="3247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+mj-lt"/>
              </a:rPr>
              <a:t>Berensmeier</a:t>
            </a:r>
            <a:r>
              <a:rPr lang="en-US" sz="1200" dirty="0">
                <a:latin typeface="+mj-lt"/>
              </a:rPr>
              <a:t>, 2006. </a:t>
            </a:r>
            <a:r>
              <a:rPr lang="es-ES" sz="1200" b="0" i="0" u="none" strike="noStrike" baseline="0" dirty="0" err="1">
                <a:solidFill>
                  <a:srgbClr val="141314"/>
                </a:solidFill>
                <a:latin typeface="+mj-lt"/>
              </a:rPr>
              <a:t>Appl</a:t>
            </a:r>
            <a:r>
              <a:rPr lang="es-ES" sz="1200" b="0" i="0" u="none" strike="noStrike" baseline="0" dirty="0">
                <a:solidFill>
                  <a:srgbClr val="141314"/>
                </a:solidFill>
                <a:latin typeface="+mj-lt"/>
              </a:rPr>
              <a:t> </a:t>
            </a:r>
            <a:r>
              <a:rPr lang="es-ES" sz="1200" b="0" i="0" u="none" strike="noStrike" baseline="0" dirty="0" err="1">
                <a:solidFill>
                  <a:srgbClr val="141314"/>
                </a:solidFill>
                <a:latin typeface="+mj-lt"/>
              </a:rPr>
              <a:t>Microbiol</a:t>
            </a:r>
            <a:r>
              <a:rPr lang="es-ES" sz="1200" b="0" i="0" u="none" strike="noStrike" baseline="0" dirty="0">
                <a:solidFill>
                  <a:srgbClr val="141314"/>
                </a:solidFill>
                <a:latin typeface="+mj-lt"/>
              </a:rPr>
              <a:t> </a:t>
            </a:r>
            <a:r>
              <a:rPr lang="es-ES" sz="1200" b="0" i="0" u="none" strike="noStrike" baseline="0" dirty="0" err="1">
                <a:solidFill>
                  <a:srgbClr val="141314"/>
                </a:solidFill>
                <a:latin typeface="+mj-lt"/>
              </a:rPr>
              <a:t>Biotechnol</a:t>
            </a:r>
            <a:r>
              <a:rPr lang="es-ES" sz="1200" b="0" i="0" u="none" strike="noStrike" baseline="0" dirty="0">
                <a:solidFill>
                  <a:srgbClr val="141314"/>
                </a:solidFill>
                <a:latin typeface="+mj-lt"/>
              </a:rPr>
              <a:t>.</a:t>
            </a:r>
            <a:r>
              <a:rPr lang="en-US" sz="1200" dirty="0">
                <a:latin typeface="+mj-lt"/>
              </a:rPr>
              <a:t> </a:t>
            </a:r>
            <a:endParaRPr lang="es-E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384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634A680-8091-493C-AACC-133DFE17AC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7370" y="157538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Columna con membrana de sílice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68CF97-9FC2-4C20-A6BA-21BD9C2056F2}"/>
              </a:ext>
            </a:extLst>
          </p:cNvPr>
          <p:cNvSpPr txBox="1"/>
          <p:nvPr/>
        </p:nvSpPr>
        <p:spPr>
          <a:xfrm>
            <a:off x="620579" y="2669779"/>
            <a:ext cx="209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Aurum</a:t>
            </a:r>
            <a:r>
              <a:rPr lang="es-ES" sz="1400" dirty="0"/>
              <a:t> Total RNA Mini Kit </a:t>
            </a:r>
            <a:r>
              <a:rPr lang="es-ES" sz="1400" dirty="0" err="1"/>
              <a:t>BioRad</a:t>
            </a:r>
            <a:endParaRPr lang="en-US" sz="1400" dirty="0"/>
          </a:p>
        </p:txBody>
      </p:sp>
      <p:pic>
        <p:nvPicPr>
          <p:cNvPr id="7" name="Imagen 6" descr="Botella de plástico&#10;&#10;Descripción generada automáticamente con confianza media">
            <a:extLst>
              <a:ext uri="{FF2B5EF4-FFF2-40B4-BE49-F238E27FC236}">
                <a16:creationId xmlns:a16="http://schemas.microsoft.com/office/drawing/2014/main" id="{F03A1B96-2C57-4554-A62C-628DD447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8" y="1036571"/>
            <a:ext cx="2363951" cy="152604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E2DA9CF-AD60-4FE0-B246-1145C527C992}"/>
              </a:ext>
            </a:extLst>
          </p:cNvPr>
          <p:cNvSpPr txBox="1"/>
          <p:nvPr/>
        </p:nvSpPr>
        <p:spPr>
          <a:xfrm>
            <a:off x="3892770" y="2675198"/>
            <a:ext cx="236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PureLink</a:t>
            </a:r>
            <a:r>
              <a:rPr lang="en-US" sz="1400" dirty="0"/>
              <a:t> FFPE RNA Isolation Kit Invitrogen </a:t>
            </a:r>
          </a:p>
        </p:txBody>
      </p:sp>
      <p:pic>
        <p:nvPicPr>
          <p:cNvPr id="16" name="Imagen 15" descr="Imagen que contiene artículos, tabla, loción&#10;&#10;Descripción generada automáticamente">
            <a:extLst>
              <a:ext uri="{FF2B5EF4-FFF2-40B4-BE49-F238E27FC236}">
                <a16:creationId xmlns:a16="http://schemas.microsoft.com/office/drawing/2014/main" id="{462EF5D1-5F58-4AA4-8757-A08AB0ED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70" y="992983"/>
            <a:ext cx="2252285" cy="1531023"/>
          </a:xfrm>
          <a:prstGeom prst="rect">
            <a:avLst/>
          </a:prstGeom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943C0E7-207D-4A94-B0F5-32C4B9D1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441" y="3361762"/>
            <a:ext cx="1890325" cy="1376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E0E9052-B9CA-4CA6-89E2-A0A45A21EEF6}"/>
              </a:ext>
            </a:extLst>
          </p:cNvPr>
          <p:cNvSpPr txBox="1"/>
          <p:nvPr/>
        </p:nvSpPr>
        <p:spPr>
          <a:xfrm>
            <a:off x="4183638" y="3680655"/>
            <a:ext cx="2363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HigherPurity</a:t>
            </a:r>
            <a:r>
              <a:rPr lang="en-US" sz="1400" dirty="0"/>
              <a:t>™ Viral RNA Extraction Kit</a:t>
            </a:r>
          </a:p>
          <a:p>
            <a:r>
              <a:rPr lang="en-US" sz="1400" dirty="0" err="1"/>
              <a:t>Canvax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901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634A680-8091-493C-AACC-133DFE17AC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7370" y="157538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¿Cómo funciona?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95C783-76AD-4BDD-9DA7-D69DBA5837EE}"/>
              </a:ext>
            </a:extLst>
          </p:cNvPr>
          <p:cNvSpPr txBox="1"/>
          <p:nvPr/>
        </p:nvSpPr>
        <p:spPr>
          <a:xfrm>
            <a:off x="3005289" y="3720037"/>
            <a:ext cx="3664849" cy="830997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Volumen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Kit específico para tipo de 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Buffer de elución </a:t>
            </a:r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B5B556-37D4-4CD5-B1AE-A7922D69E9C8}"/>
              </a:ext>
            </a:extLst>
          </p:cNvPr>
          <p:cNvSpPr txBox="1"/>
          <p:nvPr/>
        </p:nvSpPr>
        <p:spPr>
          <a:xfrm>
            <a:off x="328475" y="826612"/>
            <a:ext cx="560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Ácido nucleico se une a la fase sólida de sílice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etapas del método son lisar, unir, lavar y </a:t>
            </a:r>
            <a:r>
              <a:rPr lang="es-ES" dirty="0" err="1"/>
              <a:t>eluir</a:t>
            </a:r>
            <a:endParaRPr lang="es-E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38CE036-2652-4554-845B-D11E34E3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80" y="1503961"/>
            <a:ext cx="4952668" cy="20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634A680-8091-493C-AACC-133DFE17AC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tx2"/>
                </a:solidFill>
              </a:rPr>
              <a:t>Ácido</a:t>
            </a:r>
            <a:r>
              <a:rPr lang="en-US" sz="2400" b="1" dirty="0">
                <a:solidFill>
                  <a:schemeClr val="tx2"/>
                </a:solidFill>
              </a:rPr>
              <a:t> de </a:t>
            </a:r>
            <a:r>
              <a:rPr lang="en-US" sz="2400" b="1" dirty="0" err="1">
                <a:solidFill>
                  <a:schemeClr val="tx2"/>
                </a:solidFill>
              </a:rPr>
              <a:t>tiocianato</a:t>
            </a:r>
            <a:r>
              <a:rPr lang="en-US" sz="2400" b="1" dirty="0">
                <a:solidFill>
                  <a:schemeClr val="tx2"/>
                </a:solidFill>
              </a:rPr>
              <a:t> de </a:t>
            </a:r>
            <a:r>
              <a:rPr lang="en-US" sz="2400" b="1" dirty="0" err="1">
                <a:solidFill>
                  <a:schemeClr val="tx2"/>
                </a:solidFill>
              </a:rPr>
              <a:t>guanidinio-fenol-cloroformo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Imagen 2" descr="Botella de bebida&#10;&#10;Descripción generada automáticamente con confianza media">
            <a:extLst>
              <a:ext uri="{FF2B5EF4-FFF2-40B4-BE49-F238E27FC236}">
                <a16:creationId xmlns:a16="http://schemas.microsoft.com/office/drawing/2014/main" id="{63B46379-E95D-4C00-85A5-E8A5E313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1" y="689012"/>
            <a:ext cx="854728" cy="1381302"/>
          </a:xfrm>
          <a:prstGeom prst="rect">
            <a:avLst/>
          </a:prstGeom>
        </p:spPr>
      </p:pic>
      <p:pic>
        <p:nvPicPr>
          <p:cNvPr id="6" name="Imagen 5" descr="Una botella con etiqueta roja&#10;&#10;Descripción generada automáticamente con confianza media">
            <a:extLst>
              <a:ext uri="{FF2B5EF4-FFF2-40B4-BE49-F238E27FC236}">
                <a16:creationId xmlns:a16="http://schemas.microsoft.com/office/drawing/2014/main" id="{53ACF5E9-43FB-420F-BCDA-E424BAB2B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4" y="2627673"/>
            <a:ext cx="723920" cy="14058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315DA50-1943-49A2-A18E-33046241C9D2}"/>
              </a:ext>
            </a:extLst>
          </p:cNvPr>
          <p:cNvSpPr txBox="1"/>
          <p:nvPr/>
        </p:nvSpPr>
        <p:spPr>
          <a:xfrm>
            <a:off x="173738" y="2013994"/>
            <a:ext cx="165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TRIzol</a:t>
            </a:r>
            <a:r>
              <a:rPr lang="es-ES" sz="1400" dirty="0"/>
              <a:t> </a:t>
            </a:r>
            <a:r>
              <a:rPr lang="es-ES" sz="1400" dirty="0" err="1"/>
              <a:t>Reagent</a:t>
            </a:r>
            <a:r>
              <a:rPr lang="es-ES" sz="1400" dirty="0"/>
              <a:t> de Invitrogen</a:t>
            </a:r>
            <a:endParaRPr lang="en-US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309A7A8-4745-4E73-BD89-1A1F248DD5C8}"/>
              </a:ext>
            </a:extLst>
          </p:cNvPr>
          <p:cNvSpPr txBox="1"/>
          <p:nvPr/>
        </p:nvSpPr>
        <p:spPr>
          <a:xfrm>
            <a:off x="173738" y="4056864"/>
            <a:ext cx="156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TRI </a:t>
            </a:r>
            <a:r>
              <a:rPr lang="es-ES" sz="1400" dirty="0" err="1"/>
              <a:t>Reagent</a:t>
            </a:r>
            <a:r>
              <a:rPr lang="es-ES" sz="1400" dirty="0"/>
              <a:t> de </a:t>
            </a:r>
          </a:p>
          <a:p>
            <a:pPr algn="ctr"/>
            <a:r>
              <a:rPr lang="es-ES" sz="1400" dirty="0"/>
              <a:t>Sigma</a:t>
            </a:r>
            <a:endParaRPr lang="en-U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349CE6-74C1-437A-A98D-201CDD7672E6}"/>
              </a:ext>
            </a:extLst>
          </p:cNvPr>
          <p:cNvSpPr txBox="1"/>
          <p:nvPr/>
        </p:nvSpPr>
        <p:spPr>
          <a:xfrm>
            <a:off x="1672899" y="1024774"/>
            <a:ext cx="4641758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Piotr </a:t>
            </a:r>
            <a:r>
              <a:rPr lang="en-US" sz="1600" dirty="0" err="1"/>
              <a:t>Chomczynski</a:t>
            </a:r>
            <a:r>
              <a:rPr lang="en-US" sz="1600" dirty="0"/>
              <a:t> and Nicoletta </a:t>
            </a:r>
            <a:r>
              <a:rPr lang="en-US" sz="1600" dirty="0" err="1"/>
              <a:t>Sacchi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Mayor pureza y la ventaja de una alta recuperación de 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El tiocianato de </a:t>
            </a:r>
            <a:r>
              <a:rPr lang="es-ES" sz="1600" dirty="0" err="1"/>
              <a:t>guanidinio</a:t>
            </a:r>
            <a:r>
              <a:rPr lang="es-ES" sz="1600" dirty="0"/>
              <a:t> desnaturaliza las proteínas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Funciona manteniendo la integridad del ARN y descompone las células y los componentes celulares.</a:t>
            </a:r>
          </a:p>
        </p:txBody>
      </p:sp>
      <p:pic>
        <p:nvPicPr>
          <p:cNvPr id="11" name="Imagen 10" descr="Imagen que contiene interior, rosa, relleno, taza&#10;&#10;Descripción generada automáticamente">
            <a:extLst>
              <a:ext uri="{FF2B5EF4-FFF2-40B4-BE49-F238E27FC236}">
                <a16:creationId xmlns:a16="http://schemas.microsoft.com/office/drawing/2014/main" id="{3697A89F-18AD-4AD7-AAAE-B112EC888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13" t="4336" r="24650" b="21126"/>
          <a:stretch/>
        </p:blipFill>
        <p:spPr>
          <a:xfrm>
            <a:off x="5709025" y="3414708"/>
            <a:ext cx="975237" cy="1085950"/>
          </a:xfrm>
          <a:prstGeom prst="round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D7158B-FFBB-401C-85AF-87474809D1B0}"/>
              </a:ext>
            </a:extLst>
          </p:cNvPr>
          <p:cNvSpPr txBox="1"/>
          <p:nvPr/>
        </p:nvSpPr>
        <p:spPr>
          <a:xfrm>
            <a:off x="2336826" y="4176879"/>
            <a:ext cx="3073736" cy="28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Chomczynski</a:t>
            </a:r>
            <a:r>
              <a:rPr lang="en-US" sz="1200" dirty="0"/>
              <a:t> &amp; </a:t>
            </a:r>
            <a:r>
              <a:rPr lang="en-US" sz="1200" dirty="0" err="1"/>
              <a:t>Sacchi</a:t>
            </a:r>
            <a:r>
              <a:rPr lang="en-US" sz="1200" dirty="0"/>
              <a:t>. 1987. Anal. </a:t>
            </a:r>
            <a:r>
              <a:rPr lang="en-US" sz="1200" dirty="0" err="1"/>
              <a:t>Biochem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9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634A680-8091-493C-AACC-133DFE17AC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129" y="122564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tx2"/>
                </a:solidFill>
              </a:rPr>
              <a:t>Precauciones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2D3463-1418-4BD6-915C-BDDA8FA3CE62}"/>
              </a:ext>
            </a:extLst>
          </p:cNvPr>
          <p:cNvSpPr txBox="1"/>
          <p:nvPr/>
        </p:nvSpPr>
        <p:spPr>
          <a:xfrm>
            <a:off x="452116" y="747302"/>
            <a:ext cx="5692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Campana de extracción de químicos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Delantal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Antiparras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Guantes de nitrilo</a:t>
            </a:r>
          </a:p>
          <a:p>
            <a:endParaRPr lang="es-ES" dirty="0"/>
          </a:p>
        </p:txBody>
      </p:sp>
      <p:pic>
        <p:nvPicPr>
          <p:cNvPr id="17" name="Picture 2" descr="Drawing Gloves Vector Images (over 9,500)">
            <a:extLst>
              <a:ext uri="{FF2B5EF4-FFF2-40B4-BE49-F238E27FC236}">
                <a16:creationId xmlns:a16="http://schemas.microsoft.com/office/drawing/2014/main" id="{68A335A8-16A1-4A69-A31D-B895C580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8" y="2903648"/>
            <a:ext cx="1335392" cy="14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A57A4C80-63FC-476A-83B8-C1F9AB27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4" y="1109272"/>
            <a:ext cx="1874346" cy="2765804"/>
          </a:xfrm>
          <a:prstGeom prst="rect">
            <a:avLst/>
          </a:prstGeom>
        </p:spPr>
      </p:pic>
      <p:pic>
        <p:nvPicPr>
          <p:cNvPr id="18" name="Imagen 17" descr="Una persona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802FD779-CB35-4FB8-810A-352BD7477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553550"/>
            <a:ext cx="1072226" cy="2913219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DE8C821-7668-41F0-93F4-EF5D7A3A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170" y="3090810"/>
            <a:ext cx="1500064" cy="7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802" y="1652493"/>
            <a:ext cx="5802396" cy="168708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Clase 1</a:t>
            </a:r>
            <a:br>
              <a:rPr lang="es-ES" sz="2800" b="1" dirty="0">
                <a:solidFill>
                  <a:schemeClr val="tx2"/>
                </a:solidFill>
              </a:rPr>
            </a:br>
            <a:br>
              <a:rPr lang="es-ES" sz="2800" b="1" dirty="0">
                <a:solidFill>
                  <a:schemeClr val="tx2"/>
                </a:solidFill>
              </a:rPr>
            </a:br>
            <a:r>
              <a:rPr lang="es-ES" sz="2400" b="1" dirty="0">
                <a:solidFill>
                  <a:schemeClr val="tx2"/>
                </a:solidFill>
              </a:rPr>
              <a:t>Introducción a la biología molecular y al análisis de la expresión diferencial de genes por </a:t>
            </a:r>
            <a:r>
              <a:rPr lang="es-ES" sz="2400" b="1" dirty="0" err="1">
                <a:solidFill>
                  <a:schemeClr val="tx2"/>
                </a:solidFill>
              </a:rPr>
              <a:t>qPCR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" name="Imagen 1" descr="ALAG">
            <a:extLst>
              <a:ext uri="{FF2B5EF4-FFF2-40B4-BE49-F238E27FC236}">
                <a16:creationId xmlns:a16="http://schemas.microsoft.com/office/drawing/2014/main" id="{59C5D06B-92EC-CD06-94CC-03FB98324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5" y="438126"/>
            <a:ext cx="2496185" cy="5187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E071D2-14E3-1414-F689-8C4FA0E73B2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81" y="309244"/>
            <a:ext cx="1195534" cy="6864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D456DCE-5596-E058-2ECF-C456FA9663BF}"/>
              </a:ext>
            </a:extLst>
          </p:cNvPr>
          <p:cNvGrpSpPr/>
          <p:nvPr/>
        </p:nvGrpSpPr>
        <p:grpSpPr>
          <a:xfrm>
            <a:off x="4847628" y="331734"/>
            <a:ext cx="1386960" cy="731578"/>
            <a:chOff x="3542459" y="1983928"/>
            <a:chExt cx="1386960" cy="731578"/>
          </a:xfrm>
        </p:grpSpPr>
        <p:pic>
          <p:nvPicPr>
            <p:cNvPr id="6" name="Imagen 5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77422687-2ACF-366C-305A-8C378D661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4392"/>
            <a:stretch/>
          </p:blipFill>
          <p:spPr>
            <a:xfrm>
              <a:off x="3542459" y="1983928"/>
              <a:ext cx="1386960" cy="290349"/>
            </a:xfrm>
            <a:prstGeom prst="rect">
              <a:avLst/>
            </a:prstGeom>
          </p:spPr>
        </p:pic>
        <p:pic>
          <p:nvPicPr>
            <p:cNvPr id="8" name="Imagen 7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A55D0974-68B7-0412-E95F-8E83D80C8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889"/>
            <a:stretch/>
          </p:blipFill>
          <p:spPr>
            <a:xfrm>
              <a:off x="3542459" y="2274277"/>
              <a:ext cx="1386960" cy="44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4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72484" y="1922527"/>
            <a:ext cx="4218023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chemeClr val="tx2"/>
                </a:solidFill>
              </a:rPr>
              <a:t>¿Cómo funciona?</a:t>
            </a:r>
          </a:p>
        </p:txBody>
      </p:sp>
    </p:spTree>
    <p:extLst>
      <p:ext uri="{BB962C8B-B14F-4D97-AF65-F5344CB8AC3E}">
        <p14:creationId xmlns:p14="http://schemas.microsoft.com/office/powerpoint/2010/main" val="129435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630A624-7A24-44E4-8E78-00BCB8BC8EE3}"/>
              </a:ext>
            </a:extLst>
          </p:cNvPr>
          <p:cNvSpPr txBox="1"/>
          <p:nvPr/>
        </p:nvSpPr>
        <p:spPr>
          <a:xfrm>
            <a:off x="3583530" y="4017308"/>
            <a:ext cx="2659738" cy="584775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Temperatura 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Limpieza entre muestras</a:t>
            </a:r>
            <a:endParaRPr lang="en-U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21D46-C97E-463E-99A2-7DE3F7FB94FD}"/>
              </a:ext>
            </a:extLst>
          </p:cNvPr>
          <p:cNvSpPr txBox="1"/>
          <p:nvPr/>
        </p:nvSpPr>
        <p:spPr>
          <a:xfrm>
            <a:off x="1200615" y="294957"/>
            <a:ext cx="34271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Homogenización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9A3E6E-CC4B-425E-B49C-BA82A060EB19}"/>
              </a:ext>
            </a:extLst>
          </p:cNvPr>
          <p:cNvSpPr txBox="1"/>
          <p:nvPr/>
        </p:nvSpPr>
        <p:spPr>
          <a:xfrm>
            <a:off x="501378" y="3308172"/>
            <a:ext cx="585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</a:t>
            </a:r>
            <a:r>
              <a:rPr lang="es-E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TriReagent</a:t>
            </a:r>
            <a:r>
              <a:rPr lang="es-E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homogenizar la muestra y almacenar por 5 minutos a temperatura ambiente</a:t>
            </a:r>
          </a:p>
        </p:txBody>
      </p:sp>
      <p:pic>
        <p:nvPicPr>
          <p:cNvPr id="10" name="Imagen 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C57A2E-E1BD-4A93-A34B-71719ACC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75" y="852831"/>
            <a:ext cx="536779" cy="1523553"/>
          </a:xfrm>
          <a:prstGeom prst="rect">
            <a:avLst/>
          </a:prstGeom>
        </p:spPr>
      </p:pic>
      <p:pic>
        <p:nvPicPr>
          <p:cNvPr id="12" name="Imagen 11" descr="Imagen que contiene interior, tabla, pequeño, tazón&#10;&#10;Descripción generada automáticamente">
            <a:extLst>
              <a:ext uri="{FF2B5EF4-FFF2-40B4-BE49-F238E27FC236}">
                <a16:creationId xmlns:a16="http://schemas.microsoft.com/office/drawing/2014/main" id="{43E576D1-AD6F-487A-9D04-A79AD829C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7" b="6805"/>
          <a:stretch/>
        </p:blipFill>
        <p:spPr>
          <a:xfrm>
            <a:off x="4673684" y="1067756"/>
            <a:ext cx="1469636" cy="10556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6E873AD-FEF4-4307-ABDA-844ACE26D906}"/>
              </a:ext>
            </a:extLst>
          </p:cNvPr>
          <p:cNvSpPr txBox="1"/>
          <p:nvPr/>
        </p:nvSpPr>
        <p:spPr>
          <a:xfrm>
            <a:off x="4585454" y="2471000"/>
            <a:ext cx="165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Nitrógeno liquido y mortero</a:t>
            </a:r>
            <a:endParaRPr lang="en-US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82F0AB-1A2B-4349-9D82-7E16BAA9FF26}"/>
              </a:ext>
            </a:extLst>
          </p:cNvPr>
          <p:cNvSpPr txBox="1"/>
          <p:nvPr/>
        </p:nvSpPr>
        <p:spPr>
          <a:xfrm>
            <a:off x="2600093" y="2467319"/>
            <a:ext cx="165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Homogenizador</a:t>
            </a:r>
            <a:r>
              <a:rPr lang="es-ES" sz="1400" dirty="0"/>
              <a:t> con cuchillas</a:t>
            </a:r>
            <a:endParaRPr lang="en-US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B7023E-7C57-4161-914C-CA37BCAEB413}"/>
              </a:ext>
            </a:extLst>
          </p:cNvPr>
          <p:cNvSpPr txBox="1"/>
          <p:nvPr/>
        </p:nvSpPr>
        <p:spPr>
          <a:xfrm>
            <a:off x="551380" y="2467319"/>
            <a:ext cx="165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Homogenizador</a:t>
            </a:r>
            <a:r>
              <a:rPr lang="es-ES" sz="1400" dirty="0"/>
              <a:t> con esferas</a:t>
            </a:r>
            <a:endParaRPr lang="en-US" sz="1400" dirty="0"/>
          </a:p>
        </p:txBody>
      </p:sp>
      <p:pic>
        <p:nvPicPr>
          <p:cNvPr id="14" name="Imagen 13" descr="Imagen que contiene interior, tabla, taza, mostrador&#10;&#10;Descripción generada automáticamente">
            <a:extLst>
              <a:ext uri="{FF2B5EF4-FFF2-40B4-BE49-F238E27FC236}">
                <a16:creationId xmlns:a16="http://schemas.microsoft.com/office/drawing/2014/main" id="{1B03CA3B-FFB1-4CE9-9F9C-F2A1FBFC9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74" t="7516" r="16589" b="5930"/>
          <a:stretch/>
        </p:blipFill>
        <p:spPr>
          <a:xfrm>
            <a:off x="823860" y="815441"/>
            <a:ext cx="833512" cy="15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AB635C8-C4D1-417B-92ED-58378555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7645">
            <a:off x="2816982" y="1267864"/>
            <a:ext cx="1325880" cy="8458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30A624-7A24-44E4-8E78-00BCB8BC8EE3}"/>
              </a:ext>
            </a:extLst>
          </p:cNvPr>
          <p:cNvSpPr txBox="1"/>
          <p:nvPr/>
        </p:nvSpPr>
        <p:spPr>
          <a:xfrm>
            <a:off x="2944387" y="3853330"/>
            <a:ext cx="3564403" cy="584775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No remover interfase y fase orgánica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Fase acuosa no sea rosada</a:t>
            </a:r>
            <a:endParaRPr lang="en-U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21D46-C97E-463E-99A2-7DE3F7FB94FD}"/>
              </a:ext>
            </a:extLst>
          </p:cNvPr>
          <p:cNvSpPr txBox="1"/>
          <p:nvPr/>
        </p:nvSpPr>
        <p:spPr>
          <a:xfrm>
            <a:off x="1200615" y="294957"/>
            <a:ext cx="34271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Extracción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ARN: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9A3E6E-CC4B-425E-B49C-BA82A060EB19}"/>
              </a:ext>
            </a:extLst>
          </p:cNvPr>
          <p:cNvSpPr txBox="1"/>
          <p:nvPr/>
        </p:nvSpPr>
        <p:spPr>
          <a:xfrm>
            <a:off x="319674" y="3201572"/>
            <a:ext cx="659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Agitar vigorosamente, incubar 15 minutos en hielo, centrifugar</a:t>
            </a:r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032F076-206F-4C33-857F-DED3FE972993}"/>
              </a:ext>
            </a:extLst>
          </p:cNvPr>
          <p:cNvGrpSpPr/>
          <p:nvPr/>
        </p:nvGrpSpPr>
        <p:grpSpPr>
          <a:xfrm>
            <a:off x="4096767" y="783765"/>
            <a:ext cx="2646004" cy="2214228"/>
            <a:chOff x="994765" y="883797"/>
            <a:chExt cx="2666053" cy="2241439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FB7023E-7C57-4161-914C-CA37BCAEB413}"/>
                </a:ext>
              </a:extLst>
            </p:cNvPr>
            <p:cNvSpPr txBox="1"/>
            <p:nvPr/>
          </p:nvSpPr>
          <p:spPr>
            <a:xfrm>
              <a:off x="2232610" y="1552247"/>
              <a:ext cx="1283298" cy="37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Fase acuosa </a:t>
              </a:r>
              <a:endParaRPr lang="en-US" sz="1400" dirty="0"/>
            </a:p>
          </p:txBody>
        </p:sp>
        <p:pic>
          <p:nvPicPr>
            <p:cNvPr id="20" name="Imagen 19" descr="Rectángulo&#10;&#10;Descripción generada automáticamente">
              <a:extLst>
                <a:ext uri="{FF2B5EF4-FFF2-40B4-BE49-F238E27FC236}">
                  <a16:creationId xmlns:a16="http://schemas.microsoft.com/office/drawing/2014/main" id="{8EBCDDB3-03C5-4CAC-8338-8F1A7220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765" y="883797"/>
              <a:ext cx="1075734" cy="2241439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FFD28463-8D95-4162-812C-174C59B1890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608753" y="1738239"/>
              <a:ext cx="6238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6CA78252-3596-4D52-B677-795DEC049827}"/>
                </a:ext>
              </a:extLst>
            </p:cNvPr>
            <p:cNvSpPr txBox="1"/>
            <p:nvPr/>
          </p:nvSpPr>
          <p:spPr>
            <a:xfrm>
              <a:off x="2252702" y="1924587"/>
              <a:ext cx="1075734" cy="37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Interfase</a:t>
              </a:r>
              <a:endParaRPr lang="en-US" sz="1400" dirty="0"/>
            </a:p>
          </p:txBody>
        </p: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6A41F34-9760-4C6F-9AF0-E6405509E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500" y="2073751"/>
              <a:ext cx="621090" cy="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19D321F7-725B-4005-BCDD-A9E9644B5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500" y="2460743"/>
              <a:ext cx="621090" cy="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26A6A44-C5B8-4428-939D-E4402F806D2C}"/>
                </a:ext>
              </a:extLst>
            </p:cNvPr>
            <p:cNvSpPr txBox="1"/>
            <p:nvPr/>
          </p:nvSpPr>
          <p:spPr>
            <a:xfrm>
              <a:off x="2233587" y="2306854"/>
              <a:ext cx="1427231" cy="37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Fase orgánica</a:t>
              </a:r>
              <a:endParaRPr lang="en-US" sz="1400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17FB2A9-1902-4732-8740-BB3F370521ED}"/>
              </a:ext>
            </a:extLst>
          </p:cNvPr>
          <p:cNvGrpSpPr/>
          <p:nvPr/>
        </p:nvGrpSpPr>
        <p:grpSpPr>
          <a:xfrm>
            <a:off x="861382" y="837530"/>
            <a:ext cx="2618540" cy="2214228"/>
            <a:chOff x="919269" y="1108582"/>
            <a:chExt cx="2982986" cy="2424539"/>
          </a:xfrm>
        </p:grpSpPr>
        <p:pic>
          <p:nvPicPr>
            <p:cNvPr id="34" name="Imagen 33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7C806A9B-515B-4F2D-946F-8D2A078B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9269" y="1108582"/>
              <a:ext cx="1075735" cy="2424539"/>
            </a:xfrm>
            <a:prstGeom prst="rect">
              <a:avLst/>
            </a:prstGeom>
          </p:spPr>
        </p:pic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55EAD155-5F79-4BC9-B072-BBDCAAD71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3351" y="1898977"/>
              <a:ext cx="621090" cy="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19BD5F4D-689A-4F11-AD44-80087A25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0584" y="2669871"/>
              <a:ext cx="621090" cy="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3E815A9-243A-4CA0-B85B-50249A36C48B}"/>
                </a:ext>
              </a:extLst>
            </p:cNvPr>
            <p:cNvSpPr txBox="1"/>
            <p:nvPr/>
          </p:nvSpPr>
          <p:spPr>
            <a:xfrm>
              <a:off x="2244441" y="1659285"/>
              <a:ext cx="1657814" cy="57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BCP o </a:t>
              </a:r>
            </a:p>
            <a:p>
              <a:r>
                <a:rPr lang="es-ES" sz="1400" dirty="0"/>
                <a:t>cloroformo</a:t>
              </a:r>
              <a:endParaRPr lang="en-US" sz="1400" dirty="0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252491A-80FD-4324-8C86-761D792D8612}"/>
                </a:ext>
              </a:extLst>
            </p:cNvPr>
            <p:cNvSpPr txBox="1"/>
            <p:nvPr/>
          </p:nvSpPr>
          <p:spPr>
            <a:xfrm>
              <a:off x="2177169" y="2438765"/>
              <a:ext cx="165781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TriReagent</a:t>
              </a:r>
              <a:r>
                <a:rPr lang="es-ES" sz="1400" dirty="0"/>
                <a:t> + muestra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630A624-7A24-44E4-8E78-00BCB8BC8EE3}"/>
              </a:ext>
            </a:extLst>
          </p:cNvPr>
          <p:cNvSpPr txBox="1"/>
          <p:nvPr/>
        </p:nvSpPr>
        <p:spPr>
          <a:xfrm>
            <a:off x="3933442" y="3975057"/>
            <a:ext cx="2525446" cy="584775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Mantener en hielo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Agitar con delicadeza</a:t>
            </a:r>
            <a:endParaRPr lang="en-U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21D46-C97E-463E-99A2-7DE3F7FB94FD}"/>
              </a:ext>
            </a:extLst>
          </p:cNvPr>
          <p:cNvSpPr txBox="1"/>
          <p:nvPr/>
        </p:nvSpPr>
        <p:spPr>
          <a:xfrm>
            <a:off x="1159846" y="212728"/>
            <a:ext cx="34271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Precipitación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ARN: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9A3E6E-CC4B-425E-B49C-BA82A060EB19}"/>
              </a:ext>
            </a:extLst>
          </p:cNvPr>
          <p:cNvSpPr txBox="1"/>
          <p:nvPr/>
        </p:nvSpPr>
        <p:spPr>
          <a:xfrm>
            <a:off x="776510" y="3144994"/>
            <a:ext cx="5386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250 µl de isopropanol y 0,5 µl de glicerol, congelar a -80ºC, posteriormente centrifugar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B7023E-7C57-4161-914C-CA37BCAEB413}"/>
              </a:ext>
            </a:extLst>
          </p:cNvPr>
          <p:cNvSpPr txBox="1"/>
          <p:nvPr/>
        </p:nvSpPr>
        <p:spPr>
          <a:xfrm>
            <a:off x="841131" y="2743641"/>
            <a:ext cx="165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Fases </a:t>
            </a:r>
            <a:endParaRPr lang="en-US" sz="1400" dirty="0"/>
          </a:p>
        </p:txBody>
      </p:sp>
      <p:pic>
        <p:nvPicPr>
          <p:cNvPr id="14" name="Imagen 1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5E090C6-0C77-4459-8E4A-413CE5D5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0" y="776940"/>
            <a:ext cx="1097249" cy="230978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23DEACB-04FE-4208-9D82-120CD0304BBA}"/>
              </a:ext>
            </a:extLst>
          </p:cNvPr>
          <p:cNvSpPr txBox="1"/>
          <p:nvPr/>
        </p:nvSpPr>
        <p:spPr>
          <a:xfrm>
            <a:off x="2135771" y="2436340"/>
            <a:ext cx="1273647" cy="36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Fase acuosa </a:t>
            </a:r>
            <a:endParaRPr lang="en-US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94D1A2B-AECC-49F7-896D-E70DFA619D3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516606" y="2620074"/>
            <a:ext cx="619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1686F11-A3C5-41ED-B7AC-717740DC56D5}"/>
              </a:ext>
            </a:extLst>
          </p:cNvPr>
          <p:cNvGrpSpPr/>
          <p:nvPr/>
        </p:nvGrpSpPr>
        <p:grpSpPr>
          <a:xfrm>
            <a:off x="3933442" y="687116"/>
            <a:ext cx="2643201" cy="2386123"/>
            <a:chOff x="3684120" y="1227249"/>
            <a:chExt cx="2643201" cy="2386123"/>
          </a:xfrm>
        </p:grpSpPr>
        <p:pic>
          <p:nvPicPr>
            <p:cNvPr id="22" name="Imagen 21" descr="Imagen que contiene Gráfico&#10;&#10;Descripción generada automáticamente">
              <a:extLst>
                <a:ext uri="{FF2B5EF4-FFF2-40B4-BE49-F238E27FC236}">
                  <a16:creationId xmlns:a16="http://schemas.microsoft.com/office/drawing/2014/main" id="{326BA955-3E9D-469A-B34E-1643A511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120" y="1227249"/>
              <a:ext cx="1059972" cy="2386123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5B7E948-C1CC-41DE-B2B5-2773DD2A640C}"/>
                </a:ext>
              </a:extLst>
            </p:cNvPr>
            <p:cNvSpPr txBox="1"/>
            <p:nvPr/>
          </p:nvSpPr>
          <p:spPr>
            <a:xfrm>
              <a:off x="5053674" y="1883627"/>
              <a:ext cx="1273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Isopropanol</a:t>
              </a:r>
              <a:r>
                <a:rPr lang="en-US" sz="1400" dirty="0"/>
                <a:t> + </a:t>
              </a:r>
              <a:r>
                <a:rPr lang="en-US" sz="1400" dirty="0" err="1"/>
                <a:t>glicerol</a:t>
              </a:r>
              <a:endParaRPr lang="es-ES" sz="1400" dirty="0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2050CA6F-3A28-469C-A7F7-E6185CD5D698}"/>
                </a:ext>
              </a:extLst>
            </p:cNvPr>
            <p:cNvCxnSpPr>
              <a:cxnSpLocks/>
            </p:cNvCxnSpPr>
            <p:nvPr/>
          </p:nvCxnSpPr>
          <p:spPr>
            <a:xfrm>
              <a:off x="4434509" y="2067361"/>
              <a:ext cx="619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F38E925-9833-44D5-9BAA-366B50AA81A6}"/>
                </a:ext>
              </a:extLst>
            </p:cNvPr>
            <p:cNvSpPr txBox="1"/>
            <p:nvPr/>
          </p:nvSpPr>
          <p:spPr>
            <a:xfrm>
              <a:off x="5053674" y="2613847"/>
              <a:ext cx="1273647" cy="36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Fase acuosa </a:t>
              </a:r>
              <a:endParaRPr lang="en-US" sz="1400" dirty="0"/>
            </a:p>
          </p:txBody>
        </p: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1897AED3-C273-47BB-A301-B9233A8079F8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434509" y="2797581"/>
              <a:ext cx="619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63974A5-1BC0-4385-AB23-D4C5B9B4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7645">
            <a:off x="2477082" y="1244406"/>
            <a:ext cx="1325880" cy="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6E227B8E-2841-4694-B97D-C604117C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229456">
            <a:off x="4359971" y="967654"/>
            <a:ext cx="1941916" cy="26304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30A624-7A24-44E4-8E78-00BCB8BC8EE3}"/>
              </a:ext>
            </a:extLst>
          </p:cNvPr>
          <p:cNvSpPr txBox="1"/>
          <p:nvPr/>
        </p:nvSpPr>
        <p:spPr>
          <a:xfrm>
            <a:off x="4067864" y="4159495"/>
            <a:ext cx="2526130" cy="338554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No perder el pellet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21D46-C97E-463E-99A2-7DE3F7FB94FD}"/>
              </a:ext>
            </a:extLst>
          </p:cNvPr>
          <p:cNvSpPr txBox="1"/>
          <p:nvPr/>
        </p:nvSpPr>
        <p:spPr>
          <a:xfrm>
            <a:off x="1200615" y="294957"/>
            <a:ext cx="34271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Lavado de ARN: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9A3E6E-CC4B-425E-B49C-BA82A060EB19}"/>
              </a:ext>
            </a:extLst>
          </p:cNvPr>
          <p:cNvSpPr txBox="1"/>
          <p:nvPr/>
        </p:nvSpPr>
        <p:spPr>
          <a:xfrm>
            <a:off x="1050599" y="3337268"/>
            <a:ext cx="480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Lavar con etanol al 75% y centrifugar, repetir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Dejar secar a temperatura ambiente</a:t>
            </a:r>
            <a:endParaRPr lang="es-ES" sz="16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42CFBDE-2B7E-4E45-BFA2-EE9094818922}"/>
              </a:ext>
            </a:extLst>
          </p:cNvPr>
          <p:cNvGrpSpPr/>
          <p:nvPr/>
        </p:nvGrpSpPr>
        <p:grpSpPr>
          <a:xfrm>
            <a:off x="371485" y="931141"/>
            <a:ext cx="5806768" cy="2415899"/>
            <a:chOff x="371485" y="931141"/>
            <a:chExt cx="5806768" cy="241589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64B0F4E9-0CEA-4504-B9E1-5603B797EBD8}"/>
                </a:ext>
              </a:extLst>
            </p:cNvPr>
            <p:cNvGrpSpPr/>
            <p:nvPr/>
          </p:nvGrpSpPr>
          <p:grpSpPr>
            <a:xfrm>
              <a:off x="371485" y="931141"/>
              <a:ext cx="1817650" cy="2415899"/>
              <a:chOff x="851210" y="1235021"/>
              <a:chExt cx="1817650" cy="2415899"/>
            </a:xfrm>
          </p:grpSpPr>
          <p:pic>
            <p:nvPicPr>
              <p:cNvPr id="7" name="Imagen 6" descr="Imagen que contiene Icono&#10;&#10;Descripción generada automáticamente">
                <a:extLst>
                  <a:ext uri="{FF2B5EF4-FFF2-40B4-BE49-F238E27FC236}">
                    <a16:creationId xmlns:a16="http://schemas.microsoft.com/office/drawing/2014/main" id="{49B57537-8A83-485A-9746-29126ED17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210" y="1235021"/>
                <a:ext cx="1194558" cy="2415899"/>
              </a:xfrm>
              <a:prstGeom prst="rect">
                <a:avLst/>
              </a:prstGeom>
            </p:spPr>
          </p:pic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277AFBD-F356-486C-952E-820399746506}"/>
                  </a:ext>
                </a:extLst>
              </p:cNvPr>
              <p:cNvSpPr txBox="1"/>
              <p:nvPr/>
            </p:nvSpPr>
            <p:spPr>
              <a:xfrm>
                <a:off x="1962404" y="3150924"/>
                <a:ext cx="7064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/>
                  <a:t>Pellet</a:t>
                </a:r>
                <a:endParaRPr lang="en-US" sz="1400" dirty="0"/>
              </a:p>
            </p:txBody>
          </p: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A45FF74B-1CD0-4E8C-A73C-4B1ED4240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83" y="3304813"/>
                <a:ext cx="5086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C7CFD79A-9AB9-4C0C-ACC1-C6757F1E1406}"/>
                </a:ext>
              </a:extLst>
            </p:cNvPr>
            <p:cNvGrpSpPr/>
            <p:nvPr/>
          </p:nvGrpSpPr>
          <p:grpSpPr>
            <a:xfrm>
              <a:off x="2207515" y="931141"/>
              <a:ext cx="2300371" cy="2324836"/>
              <a:chOff x="2035693" y="956022"/>
              <a:chExt cx="2300371" cy="2324836"/>
            </a:xfrm>
          </p:grpSpPr>
          <p:pic>
            <p:nvPicPr>
              <p:cNvPr id="23" name="Imagen 22" descr="Imagen que contiene Gráfico&#10;&#10;Descripción generada automáticamente">
                <a:extLst>
                  <a:ext uri="{FF2B5EF4-FFF2-40B4-BE49-F238E27FC236}">
                    <a16:creationId xmlns:a16="http://schemas.microsoft.com/office/drawing/2014/main" id="{9C8BF9B0-A3C6-4342-9442-A065E5BE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5693" y="956022"/>
                <a:ext cx="1194559" cy="2324836"/>
              </a:xfrm>
              <a:prstGeom prst="rect">
                <a:avLst/>
              </a:prstGeom>
            </p:spPr>
          </p:pic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DBD9B3E-72B1-409A-ACA9-A1DAA2329C07}"/>
                  </a:ext>
                </a:extLst>
              </p:cNvPr>
              <p:cNvSpPr txBox="1"/>
              <p:nvPr/>
            </p:nvSpPr>
            <p:spPr>
              <a:xfrm>
                <a:off x="3156231" y="2816920"/>
                <a:ext cx="7064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/>
                  <a:t>Pellet</a:t>
                </a:r>
                <a:endParaRPr lang="en-US" sz="1400" dirty="0"/>
              </a:p>
            </p:txBody>
          </p: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49CA6443-3918-4474-A04A-FA0CE7A65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5410" y="2970809"/>
                <a:ext cx="5086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E7ABE35A-9E15-44AB-B562-B02054A88FE9}"/>
                  </a:ext>
                </a:extLst>
              </p:cNvPr>
              <p:cNvSpPr txBox="1"/>
              <p:nvPr/>
            </p:nvSpPr>
            <p:spPr>
              <a:xfrm>
                <a:off x="3210844" y="2175648"/>
                <a:ext cx="11252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/>
                  <a:t>Etanol 75%</a:t>
                </a:r>
                <a:endParaRPr lang="en-US" sz="1400" dirty="0"/>
              </a:p>
            </p:txBody>
          </p: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E486B9F1-6EA8-44F4-B642-B808F0079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0023" y="2329537"/>
                <a:ext cx="5086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A389CF6-1BC0-4676-9ED7-AF936E5D182F}"/>
                </a:ext>
              </a:extLst>
            </p:cNvPr>
            <p:cNvSpPr txBox="1"/>
            <p:nvPr/>
          </p:nvSpPr>
          <p:spPr>
            <a:xfrm>
              <a:off x="5053033" y="2948200"/>
              <a:ext cx="1125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Secado</a:t>
              </a:r>
              <a:endParaRPr lang="en-US" sz="1400" dirty="0"/>
            </a:p>
          </p:txBody>
        </p:sp>
        <p:pic>
          <p:nvPicPr>
            <p:cNvPr id="32" name="Imagen 3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575DB727-5DBE-449E-B8F7-B4174FF0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77645">
              <a:off x="1389476" y="1358085"/>
              <a:ext cx="1027690" cy="655595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BE4C996-36E3-4B96-8E03-BE72C163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77645">
              <a:off x="3371488" y="1362008"/>
              <a:ext cx="938094" cy="598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57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630A624-7A24-44E4-8E78-00BCB8BC8EE3}"/>
              </a:ext>
            </a:extLst>
          </p:cNvPr>
          <p:cNvSpPr txBox="1"/>
          <p:nvPr/>
        </p:nvSpPr>
        <p:spPr>
          <a:xfrm>
            <a:off x="3609166" y="4225246"/>
            <a:ext cx="2865573" cy="338554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Evitar descongelar el ARN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21D46-C97E-463E-99A2-7DE3F7FB94FD}"/>
              </a:ext>
            </a:extLst>
          </p:cNvPr>
          <p:cNvSpPr txBox="1"/>
          <p:nvPr/>
        </p:nvSpPr>
        <p:spPr>
          <a:xfrm>
            <a:off x="1200615" y="162288"/>
            <a:ext cx="342714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Solubilización: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9A3E6E-CC4B-425E-B49C-BA82A060EB19}"/>
              </a:ext>
            </a:extLst>
          </p:cNvPr>
          <p:cNvSpPr txBox="1"/>
          <p:nvPr/>
        </p:nvSpPr>
        <p:spPr>
          <a:xfrm>
            <a:off x="878108" y="3050807"/>
            <a:ext cx="5487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Disolver en 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agua DEPC, Agua MQ, Agua de nivel molecular en el volumen deseado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Incubar a 56ºC por 10 min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Cuantificar y guardar a -80ºC en </a:t>
            </a:r>
            <a:r>
              <a:rPr lang="es-ES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alicuotas</a:t>
            </a:r>
            <a:endParaRPr lang="es-ES" sz="1600" dirty="0"/>
          </a:p>
        </p:txBody>
      </p:sp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32D1F55-9264-46F9-9D96-53A8E1A6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63" y="894133"/>
            <a:ext cx="1631981" cy="2010255"/>
          </a:xfrm>
          <a:prstGeom prst="rect">
            <a:avLst/>
          </a:prstGeom>
        </p:spPr>
      </p:pic>
      <p:pic>
        <p:nvPicPr>
          <p:cNvPr id="20" name="Imagen 1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6A38221-A202-4882-9C22-F5E37C2C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7645">
            <a:off x="2521442" y="1142548"/>
            <a:ext cx="1325880" cy="84582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010F8AA1-F46E-4F67-9D25-D6C4CF9016EB}"/>
              </a:ext>
            </a:extLst>
          </p:cNvPr>
          <p:cNvGrpSpPr/>
          <p:nvPr/>
        </p:nvGrpSpPr>
        <p:grpSpPr>
          <a:xfrm>
            <a:off x="885130" y="747716"/>
            <a:ext cx="1746909" cy="2303091"/>
            <a:chOff x="984167" y="891217"/>
            <a:chExt cx="1746909" cy="2303091"/>
          </a:xfrm>
        </p:grpSpPr>
        <p:pic>
          <p:nvPicPr>
            <p:cNvPr id="21" name="Imagen 20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B9588E9D-37FC-46E2-B103-94D6FAEC9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167" y="891217"/>
              <a:ext cx="1110516" cy="2303091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A2288C5-3747-490A-ADCE-3869A7CC8BC6}"/>
                </a:ext>
              </a:extLst>
            </p:cNvPr>
            <p:cNvSpPr txBox="1"/>
            <p:nvPr/>
          </p:nvSpPr>
          <p:spPr>
            <a:xfrm>
              <a:off x="2019512" y="2554787"/>
              <a:ext cx="706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Agua</a:t>
              </a:r>
              <a:endParaRPr lang="en-US" sz="1400" dirty="0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EDC1DC95-1897-4AB4-BF0E-C65BCF0132EE}"/>
                </a:ext>
              </a:extLst>
            </p:cNvPr>
            <p:cNvCxnSpPr>
              <a:cxnSpLocks/>
            </p:cNvCxnSpPr>
            <p:nvPr/>
          </p:nvCxnSpPr>
          <p:spPr>
            <a:xfrm>
              <a:off x="1573598" y="2707487"/>
              <a:ext cx="508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21F912B-DBE5-4A0F-94A6-09538E8B5793}"/>
                </a:ext>
              </a:extLst>
            </p:cNvPr>
            <p:cNvSpPr txBox="1"/>
            <p:nvPr/>
          </p:nvSpPr>
          <p:spPr>
            <a:xfrm>
              <a:off x="2024620" y="2835472"/>
              <a:ext cx="706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Pellet</a:t>
              </a:r>
              <a:endParaRPr lang="en-US" sz="1400" dirty="0"/>
            </a:p>
          </p:txBody>
        </p: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7C374180-8309-4AD3-BC25-2822675A3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53799" y="2989361"/>
              <a:ext cx="508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0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4E22D-E645-4431-BCDE-D4BC0EABF231}"/>
              </a:ext>
            </a:extLst>
          </p:cNvPr>
          <p:cNvSpPr txBox="1">
            <a:spLocks/>
          </p:cNvSpPr>
          <p:nvPr/>
        </p:nvSpPr>
        <p:spPr>
          <a:xfrm>
            <a:off x="247556" y="2000365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Cuantificación</a:t>
            </a:r>
            <a:r>
              <a:rPr lang="en-US" sz="2800" b="1" dirty="0">
                <a:solidFill>
                  <a:schemeClr val="tx2"/>
                </a:solidFill>
              </a:rPr>
              <a:t> de ARN</a:t>
            </a:r>
          </a:p>
        </p:txBody>
      </p:sp>
    </p:spTree>
    <p:extLst>
      <p:ext uri="{BB962C8B-B14F-4D97-AF65-F5344CB8AC3E}">
        <p14:creationId xmlns:p14="http://schemas.microsoft.com/office/powerpoint/2010/main" val="3499169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Qubit</a:t>
            </a: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FA74EFA-976F-4415-9D48-82D701D8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7" y="1076525"/>
            <a:ext cx="2186836" cy="2851513"/>
          </a:xfrm>
          <a:prstGeom prst="flowChartAlternateProcess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EAB4DC-42D3-4AA9-B683-C6F3857C5238}"/>
              </a:ext>
            </a:extLst>
          </p:cNvPr>
          <p:cNvSpPr txBox="1"/>
          <p:nvPr/>
        </p:nvSpPr>
        <p:spPr>
          <a:xfrm>
            <a:off x="2912271" y="1070701"/>
            <a:ext cx="3780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Cuantificación por fluorescencia</a:t>
            </a:r>
          </a:p>
          <a:p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Requiere la unión de una molécula fluorescente a la molécula de interés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Volúmenes entre 1 y 20 µl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realiza en tubo o placa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Configuración del ensayo y curva estándar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88932C-0052-491F-911B-AE8749572FF4}"/>
              </a:ext>
            </a:extLst>
          </p:cNvPr>
          <p:cNvSpPr txBox="1"/>
          <p:nvPr/>
        </p:nvSpPr>
        <p:spPr>
          <a:xfrm>
            <a:off x="581694" y="3978084"/>
            <a:ext cx="19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Qubit de Invitrogen</a:t>
            </a:r>
          </a:p>
        </p:txBody>
      </p:sp>
    </p:spTree>
    <p:extLst>
      <p:ext uri="{BB962C8B-B14F-4D97-AF65-F5344CB8AC3E}">
        <p14:creationId xmlns:p14="http://schemas.microsoft.com/office/powerpoint/2010/main" val="1601365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895" y="-69252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Qubit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88932C-0052-491F-911B-AE8749572FF4}"/>
              </a:ext>
            </a:extLst>
          </p:cNvPr>
          <p:cNvSpPr txBox="1"/>
          <p:nvPr/>
        </p:nvSpPr>
        <p:spPr>
          <a:xfrm>
            <a:off x="962168" y="3510706"/>
            <a:ext cx="19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Qubit de Invitrogen</a:t>
            </a:r>
          </a:p>
        </p:txBody>
      </p:sp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D9C6D836-C740-4840-BB18-2308411C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71" y="828738"/>
            <a:ext cx="1975686" cy="2603100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0DC09EC-C4B3-4DC8-8C7D-C9CE1CBF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436" y="836950"/>
            <a:ext cx="2014893" cy="30644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7B7AD5C-22F6-43D9-8739-05B24836A09C}"/>
              </a:ext>
            </a:extLst>
          </p:cNvPr>
          <p:cNvSpPr txBox="1"/>
          <p:nvPr/>
        </p:nvSpPr>
        <p:spPr>
          <a:xfrm>
            <a:off x="1878198" y="4074114"/>
            <a:ext cx="343716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Concentración de la muestra</a:t>
            </a:r>
          </a:p>
        </p:txBody>
      </p:sp>
    </p:spTree>
    <p:extLst>
      <p:ext uri="{BB962C8B-B14F-4D97-AF65-F5344CB8AC3E}">
        <p14:creationId xmlns:p14="http://schemas.microsoft.com/office/powerpoint/2010/main" val="19647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Nanodrop</a:t>
            </a:r>
          </a:p>
        </p:txBody>
      </p:sp>
      <p:pic>
        <p:nvPicPr>
          <p:cNvPr id="7" name="Imagen 6" descr="Imagen que contiene interior, tabla, pequeño, sostener&#10;&#10;Descripción generada automáticamente">
            <a:extLst>
              <a:ext uri="{FF2B5EF4-FFF2-40B4-BE49-F238E27FC236}">
                <a16:creationId xmlns:a16="http://schemas.microsoft.com/office/drawing/2014/main" id="{96B9F91A-0690-4F26-98F0-82119C055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6" t="2524" b="4448"/>
          <a:stretch/>
        </p:blipFill>
        <p:spPr>
          <a:xfrm>
            <a:off x="452521" y="977620"/>
            <a:ext cx="1926196" cy="2367642"/>
          </a:xfrm>
          <a:prstGeom prst="flowChartAlternateProcess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43434C9-AD82-4238-9C7C-9CB49BC57B59}"/>
              </a:ext>
            </a:extLst>
          </p:cNvPr>
          <p:cNvSpPr txBox="1"/>
          <p:nvPr/>
        </p:nvSpPr>
        <p:spPr>
          <a:xfrm>
            <a:off x="2715993" y="987846"/>
            <a:ext cx="3444844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Cuantificación por absorbancia</a:t>
            </a:r>
            <a:endParaRPr lang="es-ES" sz="1600" dirty="0"/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(espectrofotómetro de UV)</a:t>
            </a:r>
          </a:p>
          <a:p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 las características de la muestra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Pequeños volúmenes de 1 – 2 µl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No necesitas otros reactivos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Rápido y fácil de usar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A0C6E3-A623-41B3-8523-B3E546E13F46}"/>
              </a:ext>
            </a:extLst>
          </p:cNvPr>
          <p:cNvSpPr txBox="1"/>
          <p:nvPr/>
        </p:nvSpPr>
        <p:spPr>
          <a:xfrm>
            <a:off x="502058" y="3359576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Nanodrop de Thermo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E5A894-0B4B-427F-A35C-8BC361468821}"/>
              </a:ext>
            </a:extLst>
          </p:cNvPr>
          <p:cNvSpPr txBox="1"/>
          <p:nvPr/>
        </p:nvSpPr>
        <p:spPr>
          <a:xfrm>
            <a:off x="2431071" y="3614997"/>
            <a:ext cx="430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Concentración de la muestra ng/µl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Relación de pureza A260/280 (~2.0 ) Proteína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Relación de pureza A260/230 (1.8-2.2) Sales</a:t>
            </a:r>
          </a:p>
        </p:txBody>
      </p:sp>
    </p:spTree>
    <p:extLst>
      <p:ext uri="{BB962C8B-B14F-4D97-AF65-F5344CB8AC3E}">
        <p14:creationId xmlns:p14="http://schemas.microsoft.com/office/powerpoint/2010/main" val="193330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7780" y="326351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Plan de la clase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5216A1B-414A-4BBE-B215-6B8EA05DF7AE}"/>
              </a:ext>
            </a:extLst>
          </p:cNvPr>
          <p:cNvSpPr txBox="1"/>
          <p:nvPr/>
        </p:nvSpPr>
        <p:spPr>
          <a:xfrm>
            <a:off x="766909" y="1193644"/>
            <a:ext cx="532418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Introducción al análisis de expresión diferencial de genes por </a:t>
            </a:r>
            <a:r>
              <a:rPr lang="es-ES" dirty="0" err="1"/>
              <a:t>qPCR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Recolección de muestras y mantención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Métodos comunes de extracción de 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Cuantificación de 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Calidad del ARN</a:t>
            </a:r>
          </a:p>
          <a:p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691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290" y="-90149"/>
            <a:ext cx="6324210" cy="7748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Nanodrop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A0C6E3-A623-41B3-8523-B3E546E13F46}"/>
              </a:ext>
            </a:extLst>
          </p:cNvPr>
          <p:cNvSpPr txBox="1"/>
          <p:nvPr/>
        </p:nvSpPr>
        <p:spPr>
          <a:xfrm>
            <a:off x="356208" y="527587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Nanodrop de Thermo</a:t>
            </a:r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EB1CB29B-8CB5-4FF4-9E48-83B0C2FD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2" y="804196"/>
            <a:ext cx="5991416" cy="371276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F4B99D-9F1D-49B6-9AE8-477C3C8173A5}"/>
              </a:ext>
            </a:extLst>
          </p:cNvPr>
          <p:cNvCxnSpPr>
            <a:cxnSpLocks/>
          </p:cNvCxnSpPr>
          <p:nvPr/>
        </p:nvCxnSpPr>
        <p:spPr>
          <a:xfrm flipV="1">
            <a:off x="1975757" y="1657350"/>
            <a:ext cx="0" cy="22682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16B89F2-F69D-47E5-824A-9F2FB9FE4022}"/>
              </a:ext>
            </a:extLst>
          </p:cNvPr>
          <p:cNvCxnSpPr>
            <a:cxnSpLocks/>
          </p:cNvCxnSpPr>
          <p:nvPr/>
        </p:nvCxnSpPr>
        <p:spPr>
          <a:xfrm flipV="1">
            <a:off x="2593522" y="2791475"/>
            <a:ext cx="0" cy="12212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3A730C-4180-41AB-95C7-FAFDF2287D1B}"/>
              </a:ext>
            </a:extLst>
          </p:cNvPr>
          <p:cNvCxnSpPr>
            <a:cxnSpLocks/>
          </p:cNvCxnSpPr>
          <p:nvPr/>
        </p:nvCxnSpPr>
        <p:spPr>
          <a:xfrm flipV="1">
            <a:off x="1072243" y="2704390"/>
            <a:ext cx="0" cy="12212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153E4FF-5659-4D5E-8AEC-76CB5646E2C8}"/>
              </a:ext>
            </a:extLst>
          </p:cNvPr>
          <p:cNvSpPr txBox="1"/>
          <p:nvPr/>
        </p:nvSpPr>
        <p:spPr>
          <a:xfrm>
            <a:off x="2084174" y="1488073"/>
            <a:ext cx="11592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dirty="0"/>
              <a:t>ADN &amp; RNA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55C60C0-EECA-421A-9DE3-809DE174D2E3}"/>
              </a:ext>
            </a:extLst>
          </p:cNvPr>
          <p:cNvSpPr txBox="1"/>
          <p:nvPr/>
        </p:nvSpPr>
        <p:spPr>
          <a:xfrm>
            <a:off x="2645156" y="2435720"/>
            <a:ext cx="10661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dirty="0"/>
              <a:t>Proteínas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20C274-487E-4B11-BE11-F3F75B972757}"/>
              </a:ext>
            </a:extLst>
          </p:cNvPr>
          <p:cNvSpPr txBox="1"/>
          <p:nvPr/>
        </p:nvSpPr>
        <p:spPr>
          <a:xfrm>
            <a:off x="917745" y="2219725"/>
            <a:ext cx="6062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8975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290" y="-90149"/>
            <a:ext cx="6324210" cy="7748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Nanodrop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A0C6E3-A623-41B3-8523-B3E546E13F46}"/>
              </a:ext>
            </a:extLst>
          </p:cNvPr>
          <p:cNvSpPr txBox="1"/>
          <p:nvPr/>
        </p:nvSpPr>
        <p:spPr>
          <a:xfrm>
            <a:off x="452929" y="266258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Nanodrop de Thermo</a:t>
            </a:r>
          </a:p>
        </p:txBody>
      </p:sp>
      <p:pic>
        <p:nvPicPr>
          <p:cNvPr id="3" name="Imagen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E3FB1054-6B32-4A4A-802F-DD57DD564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4"/>
          <a:stretch/>
        </p:blipFill>
        <p:spPr>
          <a:xfrm>
            <a:off x="452929" y="574035"/>
            <a:ext cx="6059434" cy="4068492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ABA57C4-3439-44DE-8F76-876A8D8AA5FA}"/>
              </a:ext>
            </a:extLst>
          </p:cNvPr>
          <p:cNvCxnSpPr>
            <a:cxnSpLocks/>
          </p:cNvCxnSpPr>
          <p:nvPr/>
        </p:nvCxnSpPr>
        <p:spPr>
          <a:xfrm flipV="1">
            <a:off x="1367189" y="2220686"/>
            <a:ext cx="0" cy="19008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9BCAE67-A2AD-460A-A3D8-B10C0E692E67}"/>
              </a:ext>
            </a:extLst>
          </p:cNvPr>
          <p:cNvSpPr txBox="1"/>
          <p:nvPr/>
        </p:nvSpPr>
        <p:spPr>
          <a:xfrm>
            <a:off x="1562209" y="2155785"/>
            <a:ext cx="6062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13019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290" y="-90149"/>
            <a:ext cx="6324210" cy="7748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Nanodrop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A0C6E3-A623-41B3-8523-B3E546E13F46}"/>
              </a:ext>
            </a:extLst>
          </p:cNvPr>
          <p:cNvSpPr txBox="1"/>
          <p:nvPr/>
        </p:nvSpPr>
        <p:spPr>
          <a:xfrm>
            <a:off x="473527" y="268078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Nanodrop de Thermo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197B986-17F7-4A40-B03F-1F21C861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6" y="552662"/>
            <a:ext cx="5876037" cy="4004024"/>
          </a:xfrm>
          <a:prstGeom prst="rect">
            <a:avLst/>
          </a:prstGeom>
        </p:spPr>
      </p:pic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3CA78D01-3949-4B8C-9955-C99BF7842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27" y="1732112"/>
            <a:ext cx="3245178" cy="548640"/>
          </a:xfrm>
          <a:prstGeom prst="rect">
            <a:avLst/>
          </a:prstGeom>
        </p:spPr>
      </p:pic>
      <p:pic>
        <p:nvPicPr>
          <p:cNvPr id="16" name="Imagen 15" descr="Patrón de fondo&#10;&#10;Descripción generada automáticamente">
            <a:extLst>
              <a:ext uri="{FF2B5EF4-FFF2-40B4-BE49-F238E27FC236}">
                <a16:creationId xmlns:a16="http://schemas.microsoft.com/office/drawing/2014/main" id="{0BB99975-C16C-4ED7-9557-3D804BEBB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"/>
          <a:stretch/>
        </p:blipFill>
        <p:spPr>
          <a:xfrm>
            <a:off x="1408227" y="2030802"/>
            <a:ext cx="3245178" cy="6276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7A9B3D-818F-2D0B-95AD-48687C968CB5}"/>
              </a:ext>
            </a:extLst>
          </p:cNvPr>
          <p:cNvSpPr txBox="1"/>
          <p:nvPr/>
        </p:nvSpPr>
        <p:spPr>
          <a:xfrm>
            <a:off x="1372116" y="2344613"/>
            <a:ext cx="14369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dirty="0"/>
              <a:t>Contaminación</a:t>
            </a:r>
          </a:p>
        </p:txBody>
      </p:sp>
    </p:spTree>
    <p:extLst>
      <p:ext uri="{BB962C8B-B14F-4D97-AF65-F5344CB8AC3E}">
        <p14:creationId xmlns:p14="http://schemas.microsoft.com/office/powerpoint/2010/main" val="36289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4E22D-E645-4431-BCDE-D4BC0EABF231}"/>
              </a:ext>
            </a:extLst>
          </p:cNvPr>
          <p:cNvSpPr txBox="1">
            <a:spLocks/>
          </p:cNvSpPr>
          <p:nvPr/>
        </p:nvSpPr>
        <p:spPr>
          <a:xfrm>
            <a:off x="266895" y="1953031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Calidad de ARN</a:t>
            </a:r>
          </a:p>
        </p:txBody>
      </p:sp>
    </p:spTree>
    <p:extLst>
      <p:ext uri="{BB962C8B-B14F-4D97-AF65-F5344CB8AC3E}">
        <p14:creationId xmlns:p14="http://schemas.microsoft.com/office/powerpoint/2010/main" val="57199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747689FB-D7BC-4C58-BB76-B414AA07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92" y="1980274"/>
            <a:ext cx="2764536" cy="24683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04E22D-E645-4431-BCDE-D4BC0EABF231}"/>
              </a:ext>
            </a:extLst>
          </p:cNvPr>
          <p:cNvSpPr txBox="1">
            <a:spLocks/>
          </p:cNvSpPr>
          <p:nvPr/>
        </p:nvSpPr>
        <p:spPr>
          <a:xfrm>
            <a:off x="266895" y="114291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Calidad de ARN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32AB04-00F7-42D0-AD77-C617186382EC}"/>
              </a:ext>
            </a:extLst>
          </p:cNvPr>
          <p:cNvSpPr txBox="1"/>
          <p:nvPr/>
        </p:nvSpPr>
        <p:spPr>
          <a:xfrm>
            <a:off x="251579" y="832293"/>
            <a:ext cx="61131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Número de integridad del ARN (RIN: RNA </a:t>
            </a:r>
            <a:r>
              <a:rPr lang="es-ES" dirty="0" err="1"/>
              <a:t>integrity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RIN es un algoritmo que asigna un valor de integridad al ARN basándose en la relación de ARNr 28S y 18S </a:t>
            </a:r>
          </a:p>
          <a:p>
            <a:endParaRPr lang="es-ES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7F6144A-8834-41BB-8EB8-20199593D4F7}"/>
              </a:ext>
            </a:extLst>
          </p:cNvPr>
          <p:cNvCxnSpPr>
            <a:cxnSpLocks/>
          </p:cNvCxnSpPr>
          <p:nvPr/>
        </p:nvCxnSpPr>
        <p:spPr>
          <a:xfrm flipV="1">
            <a:off x="2583406" y="2822645"/>
            <a:ext cx="1515291" cy="131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C2CB3E3-15DB-4DFB-B954-E0BC2F6FD241}"/>
              </a:ext>
            </a:extLst>
          </p:cNvPr>
          <p:cNvCxnSpPr>
            <a:cxnSpLocks/>
          </p:cNvCxnSpPr>
          <p:nvPr/>
        </p:nvCxnSpPr>
        <p:spPr>
          <a:xfrm>
            <a:off x="2616290" y="3820488"/>
            <a:ext cx="1449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73332B6-8EDC-481E-95CF-AB29328E9C93}"/>
              </a:ext>
            </a:extLst>
          </p:cNvPr>
          <p:cNvSpPr txBox="1"/>
          <p:nvPr/>
        </p:nvSpPr>
        <p:spPr>
          <a:xfrm>
            <a:off x="4155621" y="2626789"/>
            <a:ext cx="89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28S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8B56BB-F175-47B1-BD2A-324A52B95E3E}"/>
              </a:ext>
            </a:extLst>
          </p:cNvPr>
          <p:cNvSpPr txBox="1"/>
          <p:nvPr/>
        </p:nvSpPr>
        <p:spPr>
          <a:xfrm>
            <a:off x="4155621" y="3558878"/>
            <a:ext cx="89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18S</a:t>
            </a:r>
          </a:p>
        </p:txBody>
      </p:sp>
    </p:spTree>
    <p:extLst>
      <p:ext uri="{BB962C8B-B14F-4D97-AF65-F5344CB8AC3E}">
        <p14:creationId xmlns:p14="http://schemas.microsoft.com/office/powerpoint/2010/main" val="2219073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4E22D-E645-4431-BCDE-D4BC0EABF231}"/>
              </a:ext>
            </a:extLst>
          </p:cNvPr>
          <p:cNvSpPr txBox="1">
            <a:spLocks/>
          </p:cNvSpPr>
          <p:nvPr/>
        </p:nvSpPr>
        <p:spPr>
          <a:xfrm>
            <a:off x="290856" y="77250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chemeClr val="tx2"/>
                </a:solidFill>
              </a:rPr>
              <a:t>Relevancia de la calidad del ARN</a:t>
            </a: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216E96-C4B5-4EE5-9615-04FD7261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5" y="951549"/>
            <a:ext cx="4731660" cy="35289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F5E5AB-CF11-A745-98BB-E2D092421CE8}"/>
              </a:ext>
            </a:extLst>
          </p:cNvPr>
          <p:cNvSpPr txBox="1"/>
          <p:nvPr/>
        </p:nvSpPr>
        <p:spPr>
          <a:xfrm>
            <a:off x="142532" y="4172692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Fleige</a:t>
            </a:r>
            <a:r>
              <a:rPr lang="en-US" sz="1400" dirty="0"/>
              <a:t> et al. 2006</a:t>
            </a:r>
          </a:p>
        </p:txBody>
      </p:sp>
    </p:spTree>
    <p:extLst>
      <p:ext uri="{BB962C8B-B14F-4D97-AF65-F5344CB8AC3E}">
        <p14:creationId xmlns:p14="http://schemas.microsoft.com/office/powerpoint/2010/main" val="219391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A7F20C5-BC13-4AA6-D9C8-F4D6A6F3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4" y="912045"/>
            <a:ext cx="4519073" cy="352487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F03C71-7200-E947-9086-CF7F655403F3}"/>
              </a:ext>
            </a:extLst>
          </p:cNvPr>
          <p:cNvSpPr txBox="1">
            <a:spLocks/>
          </p:cNvSpPr>
          <p:nvPr/>
        </p:nvSpPr>
        <p:spPr>
          <a:xfrm>
            <a:off x="336122" y="69674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CL" sz="2800" b="1" dirty="0">
                <a:solidFill>
                  <a:schemeClr val="tx2"/>
                </a:solidFill>
              </a:rPr>
              <a:t>Relevancia de la calidad del ARN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EE1D0A-20DA-2141-8645-5E3736A8BFE7}"/>
              </a:ext>
            </a:extLst>
          </p:cNvPr>
          <p:cNvSpPr txBox="1"/>
          <p:nvPr/>
        </p:nvSpPr>
        <p:spPr>
          <a:xfrm>
            <a:off x="41351" y="4129145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Fleige</a:t>
            </a:r>
            <a:r>
              <a:rPr lang="en-US" sz="1400" dirty="0"/>
              <a:t> et al. 2006</a:t>
            </a:r>
          </a:p>
        </p:txBody>
      </p:sp>
    </p:spTree>
    <p:extLst>
      <p:ext uri="{BB962C8B-B14F-4D97-AF65-F5344CB8AC3E}">
        <p14:creationId xmlns:p14="http://schemas.microsoft.com/office/powerpoint/2010/main" val="308610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Bioanalizer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Imagen 2" descr="Computadora portátil sobre una superficie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B245AF90-9AB3-4E9A-BBDE-CC20C64F6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7"/>
          <a:stretch/>
        </p:blipFill>
        <p:spPr>
          <a:xfrm>
            <a:off x="3871854" y="1012330"/>
            <a:ext cx="2601495" cy="1719695"/>
          </a:xfrm>
          <a:prstGeom prst="rect">
            <a:avLst/>
          </a:prstGeom>
        </p:spPr>
      </p:pic>
      <p:pic>
        <p:nvPicPr>
          <p:cNvPr id="7" name="Imagen 6" descr="Imagen que contiene monitor, verde, computadora, diferente&#10;&#10;Descripción generada automáticamente">
            <a:extLst>
              <a:ext uri="{FF2B5EF4-FFF2-40B4-BE49-F238E27FC236}">
                <a16:creationId xmlns:a16="http://schemas.microsoft.com/office/drawing/2014/main" id="{C82F45C2-0F07-4E02-B0B3-803628B7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063" y="3120869"/>
            <a:ext cx="1403169" cy="14360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D7CE67-C917-42BE-BE5E-9B7C544133F0}"/>
              </a:ext>
            </a:extLst>
          </p:cNvPr>
          <p:cNvSpPr txBox="1"/>
          <p:nvPr/>
        </p:nvSpPr>
        <p:spPr>
          <a:xfrm>
            <a:off x="279216" y="774405"/>
            <a:ext cx="425799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Electroforesis capilar basada en un chip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Doce muestras por chip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valor de RIN va del 0 al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1 µl de muestra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Método cuantitativo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B60353-55A6-4540-82E6-3BCC47AC8227}"/>
              </a:ext>
            </a:extLst>
          </p:cNvPr>
          <p:cNvSpPr txBox="1"/>
          <p:nvPr/>
        </p:nvSpPr>
        <p:spPr>
          <a:xfrm>
            <a:off x="4243199" y="2759225"/>
            <a:ext cx="23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2100 Agilent </a:t>
            </a:r>
            <a:r>
              <a:rPr lang="en-US" sz="1400" dirty="0" err="1"/>
              <a:t>Bionanalizer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36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Evaluación</a:t>
            </a:r>
            <a:r>
              <a:rPr lang="en-US" sz="2800" b="1" dirty="0">
                <a:solidFill>
                  <a:schemeClr val="tx2"/>
                </a:solidFill>
              </a:rPr>
              <a:t> de </a:t>
            </a:r>
            <a:r>
              <a:rPr lang="en-US" sz="2800" b="1" dirty="0" err="1">
                <a:solidFill>
                  <a:schemeClr val="tx2"/>
                </a:solidFill>
              </a:rPr>
              <a:t>muestras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por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electroforesis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66D1A306-198E-2A77-C2AD-673B1029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36" y="712107"/>
            <a:ext cx="4306542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7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2539" y="143751"/>
            <a:ext cx="6324210" cy="6690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Evaluación</a:t>
            </a:r>
            <a:r>
              <a:rPr lang="en-US" sz="2800" b="1" dirty="0">
                <a:solidFill>
                  <a:schemeClr val="tx2"/>
                </a:solidFill>
              </a:rPr>
              <a:t> de </a:t>
            </a:r>
            <a:r>
              <a:rPr lang="en-US" sz="2800" b="1" dirty="0" err="1">
                <a:solidFill>
                  <a:schemeClr val="tx2"/>
                </a:solidFill>
              </a:rPr>
              <a:t>muestras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por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espectrograma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DDFB3DE-FF09-9349-5435-FB71B947C189}"/>
              </a:ext>
            </a:extLst>
          </p:cNvPr>
          <p:cNvGrpSpPr/>
          <p:nvPr/>
        </p:nvGrpSpPr>
        <p:grpSpPr>
          <a:xfrm>
            <a:off x="175941" y="1177677"/>
            <a:ext cx="3122402" cy="2221285"/>
            <a:chOff x="3484377" y="1271091"/>
            <a:chExt cx="3122402" cy="2221285"/>
          </a:xfrm>
        </p:grpSpPr>
        <p:pic>
          <p:nvPicPr>
            <p:cNvPr id="4" name="Imagen 3" descr="Gráfico, Histograma&#10;&#10;Descripción generada automáticamente">
              <a:extLst>
                <a:ext uri="{FF2B5EF4-FFF2-40B4-BE49-F238E27FC236}">
                  <a16:creationId xmlns:a16="http://schemas.microsoft.com/office/drawing/2014/main" id="{DFB4F145-FD66-1781-8166-10087D43A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62"/>
            <a:stretch/>
          </p:blipFill>
          <p:spPr>
            <a:xfrm>
              <a:off x="3484377" y="1920850"/>
              <a:ext cx="2998162" cy="1571526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D9E440D-6A62-88FA-0881-1BC56AB5B5CE}"/>
                </a:ext>
              </a:extLst>
            </p:cNvPr>
            <p:cNvCxnSpPr/>
            <p:nvPr/>
          </p:nvCxnSpPr>
          <p:spPr>
            <a:xfrm flipV="1">
              <a:off x="5398243" y="1634279"/>
              <a:ext cx="351064" cy="824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8904705-B147-3571-BB25-639F8695165B}"/>
                </a:ext>
              </a:extLst>
            </p:cNvPr>
            <p:cNvSpPr txBox="1"/>
            <p:nvPr/>
          </p:nvSpPr>
          <p:spPr>
            <a:xfrm>
              <a:off x="5476903" y="1271091"/>
              <a:ext cx="59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18S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3A514F67-96A1-0A0F-BEC7-876715DAB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5957" y="1796143"/>
              <a:ext cx="465164" cy="67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1BD1CC16-CEF6-B19D-6EFB-D4E2D7235BE9}"/>
                </a:ext>
              </a:extLst>
            </p:cNvPr>
            <p:cNvSpPr txBox="1"/>
            <p:nvPr/>
          </p:nvSpPr>
          <p:spPr>
            <a:xfrm>
              <a:off x="6008252" y="1479009"/>
              <a:ext cx="598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28S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B6172A8-99FA-65D5-8F7E-95B327CE7169}"/>
                </a:ext>
              </a:extLst>
            </p:cNvPr>
            <p:cNvSpPr/>
            <p:nvPr/>
          </p:nvSpPr>
          <p:spPr>
            <a:xfrm>
              <a:off x="3570486" y="1984700"/>
              <a:ext cx="880980" cy="58014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0CF817E6-4E45-324E-B41B-2EFB4DD3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63" y="1142952"/>
            <a:ext cx="3329488" cy="27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FC3C27-8E74-8120-EB67-A2DA539A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6" y="981328"/>
            <a:ext cx="6858000" cy="280650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DC8EAA7-892F-8E30-F6F7-F8537350939B}"/>
              </a:ext>
            </a:extLst>
          </p:cNvPr>
          <p:cNvSpPr/>
          <p:nvPr/>
        </p:nvSpPr>
        <p:spPr>
          <a:xfrm>
            <a:off x="3572617" y="3955277"/>
            <a:ext cx="31745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350" dirty="0" err="1"/>
              <a:t>https</a:t>
            </a:r>
            <a:r>
              <a:rPr lang="es-ES" sz="1350" dirty="0"/>
              <a:t>://</a:t>
            </a:r>
            <a:r>
              <a:rPr lang="es-ES" sz="1350" dirty="0" err="1"/>
              <a:t>genotipia.com</a:t>
            </a:r>
            <a:r>
              <a:rPr lang="es-ES" sz="1350" dirty="0"/>
              <a:t>/dogma-central-</a:t>
            </a:r>
            <a:r>
              <a:rPr lang="es-ES" sz="1350" dirty="0" err="1"/>
              <a:t>bm</a:t>
            </a:r>
            <a:r>
              <a:rPr lang="es-ES" sz="1350" dirty="0"/>
              <a:t>/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FC6EC6-A4CD-68D6-3478-C13DA2EC5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95" y="236854"/>
            <a:ext cx="55984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s-ES_tradnl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DOGMA CENTRAL DE LA BIOLOGÍA MOLECULAR</a:t>
            </a:r>
            <a:endParaRPr lang="en-US" sz="2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4112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7" y="8279"/>
            <a:ext cx="632421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Evaluación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por</a:t>
            </a:r>
            <a:r>
              <a:rPr lang="en-US" sz="2800" b="1" dirty="0">
                <a:solidFill>
                  <a:schemeClr val="tx2"/>
                </a:solidFill>
              </a:rPr>
              <a:t> gel de </a:t>
            </a:r>
            <a:r>
              <a:rPr lang="en-US" sz="2800" b="1" dirty="0" err="1">
                <a:solidFill>
                  <a:schemeClr val="tx2"/>
                </a:solidFill>
              </a:rPr>
              <a:t>agarosa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801003-9262-45D3-A0AD-16642A53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53" y="734012"/>
            <a:ext cx="190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0AF17A-1144-4A8A-9272-F3E4F2218968}"/>
              </a:ext>
            </a:extLst>
          </p:cNvPr>
          <p:cNvSpPr txBox="1"/>
          <p:nvPr/>
        </p:nvSpPr>
        <p:spPr>
          <a:xfrm>
            <a:off x="716451" y="3846436"/>
            <a:ext cx="178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Thermo</a:t>
            </a:r>
            <a:r>
              <a:rPr lang="es-ES" sz="1200" dirty="0"/>
              <a:t> </a:t>
            </a:r>
            <a:r>
              <a:rPr lang="es-ES" sz="1200" dirty="0" err="1"/>
              <a:t>Scientific</a:t>
            </a:r>
            <a:endParaRPr lang="es-ES" sz="1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C1FEA4-EFB5-40E0-86EF-40487321E6C0}"/>
              </a:ext>
            </a:extLst>
          </p:cNvPr>
          <p:cNvSpPr txBox="1"/>
          <p:nvPr/>
        </p:nvSpPr>
        <p:spPr>
          <a:xfrm>
            <a:off x="2622950" y="1551693"/>
            <a:ext cx="387216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200 ng de muestra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geles de agarosa al 1% teñidos con SYBR </a:t>
            </a:r>
            <a:r>
              <a:rPr lang="es-ES" dirty="0" err="1"/>
              <a:t>safe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Método semicuantitativo</a:t>
            </a:r>
          </a:p>
        </p:txBody>
      </p:sp>
    </p:spTree>
    <p:extLst>
      <p:ext uri="{BB962C8B-B14F-4D97-AF65-F5344CB8AC3E}">
        <p14:creationId xmlns:p14="http://schemas.microsoft.com/office/powerpoint/2010/main" val="227863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46941E4-D7C5-42C4-B5F1-7762662D7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7711" y="812097"/>
            <a:ext cx="5785793" cy="6690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</a:rPr>
              <a:t>Actividad</a:t>
            </a:r>
            <a:r>
              <a:rPr lang="en-US" sz="2800" b="1" dirty="0">
                <a:solidFill>
                  <a:schemeClr val="tx2"/>
                </a:solidFill>
              </a:rPr>
              <a:t> de </a:t>
            </a:r>
            <a:r>
              <a:rPr lang="en-US" sz="2800" b="1" dirty="0" err="1">
                <a:solidFill>
                  <a:schemeClr val="tx2"/>
                </a:solidFill>
              </a:rPr>
              <a:t>aprendizaje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en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grupos</a:t>
            </a:r>
            <a:br>
              <a:rPr lang="en-US" sz="2800" b="1" dirty="0">
                <a:solidFill>
                  <a:schemeClr val="tx2"/>
                </a:solidFill>
              </a:rPr>
            </a:b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dirty="0" err="1">
                <a:solidFill>
                  <a:schemeClr val="tx2"/>
                </a:solidFill>
              </a:rPr>
              <a:t>Identificar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muestras</a:t>
            </a:r>
            <a:r>
              <a:rPr lang="en-US" sz="2800" dirty="0">
                <a:solidFill>
                  <a:schemeClr val="tx2"/>
                </a:solidFill>
              </a:rPr>
              <a:t> con </a:t>
            </a:r>
            <a:r>
              <a:rPr lang="en-US" sz="2800" dirty="0" err="1">
                <a:solidFill>
                  <a:schemeClr val="tx2"/>
                </a:solidFill>
              </a:rPr>
              <a:t>alta</a:t>
            </a:r>
            <a:r>
              <a:rPr lang="en-US" sz="2800" dirty="0">
                <a:solidFill>
                  <a:schemeClr val="tx2"/>
                </a:solidFill>
              </a:rPr>
              <a:t> y </a:t>
            </a:r>
            <a:r>
              <a:rPr lang="en-US" sz="2800" dirty="0" err="1">
                <a:solidFill>
                  <a:schemeClr val="tx2"/>
                </a:solidFill>
              </a:rPr>
              <a:t>baja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integridad</a:t>
            </a:r>
            <a:r>
              <a:rPr lang="en-US" sz="2800" dirty="0">
                <a:solidFill>
                  <a:schemeClr val="tx2"/>
                </a:solidFill>
              </a:rPr>
              <a:t> de ARN (Drive).</a:t>
            </a:r>
          </a:p>
        </p:txBody>
      </p:sp>
    </p:spTree>
    <p:extLst>
      <p:ext uri="{BB962C8B-B14F-4D97-AF65-F5344CB8AC3E}">
        <p14:creationId xmlns:p14="http://schemas.microsoft.com/office/powerpoint/2010/main" val="2943318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1670" y="222222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Resumen de la clase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74588-B339-47E7-A754-BC2A7B5C1455}"/>
              </a:ext>
            </a:extLst>
          </p:cNvPr>
          <p:cNvSpPr txBox="1"/>
          <p:nvPr/>
        </p:nvSpPr>
        <p:spPr>
          <a:xfrm>
            <a:off x="348667" y="815274"/>
            <a:ext cx="616066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Introducción expresión diferencial de genes.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Revisamos alternativas y cuidados para la recolección y mantención de muestras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Métodos de extracción de ARN a través de nanopartículas, columnas de sílice y Ácido de tiocianato de </a:t>
            </a:r>
            <a:r>
              <a:rPr lang="es-ES" dirty="0" err="1"/>
              <a:t>guanidinio</a:t>
            </a:r>
            <a:r>
              <a:rPr lang="es-ES" dirty="0"/>
              <a:t>-fenol-cloroformo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Cuantificación de ARN a través de </a:t>
            </a:r>
            <a:r>
              <a:rPr lang="es-ES" dirty="0" err="1"/>
              <a:t>Qubit</a:t>
            </a:r>
            <a:r>
              <a:rPr lang="es-ES" dirty="0"/>
              <a:t> y </a:t>
            </a:r>
            <a:r>
              <a:rPr lang="es-ES" dirty="0" err="1"/>
              <a:t>Nanodrop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Calidad del ARN a través de </a:t>
            </a:r>
            <a:r>
              <a:rPr lang="es-ES" dirty="0" err="1"/>
              <a:t>Bioanalizer</a:t>
            </a:r>
            <a:r>
              <a:rPr lang="es-ES" dirty="0"/>
              <a:t> y gel de agarosa</a:t>
            </a:r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5605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7370" y="367248"/>
            <a:ext cx="4623260" cy="6690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Próxima clase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43F23F-5C31-CEA2-95EF-163407582090}"/>
              </a:ext>
            </a:extLst>
          </p:cNvPr>
          <p:cNvSpPr txBox="1"/>
          <p:nvPr/>
        </p:nvSpPr>
        <p:spPr>
          <a:xfrm>
            <a:off x="418240" y="1171366"/>
            <a:ext cx="61606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Introducción a R y </a:t>
            </a:r>
            <a:r>
              <a:rPr lang="es-ES" sz="1800" b="0" spc="-5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Rstudio</a:t>
            </a:r>
            <a:endParaRPr lang="es-ES" sz="1800" b="0" spc="-5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pc="-5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s-CL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CL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CL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CL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CL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¿Qué son los </a:t>
            </a:r>
            <a:r>
              <a:rPr lang="es-ES" sz="1800" b="0" spc="-5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primers</a:t>
            </a:r>
            <a:r>
              <a:rPr lang="es-ES" sz="1800" b="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s-ES" sz="1600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EF440F-19F6-6858-191D-822100FD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55" y="1755495"/>
            <a:ext cx="2425150" cy="851042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66309B8-5D2E-65DF-6B57-18E283B85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99" y="3083849"/>
            <a:ext cx="2620427" cy="14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6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1" descr="Imagen que contiene texto, mapa&#10;&#10;Descripción generada automá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56158" r="4327" b="8199"/>
          <a:stretch>
            <a:fillRect/>
          </a:stretch>
        </p:blipFill>
        <p:spPr bwMode="auto">
          <a:xfrm>
            <a:off x="349281" y="2102489"/>
            <a:ext cx="6319838" cy="161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9281" y="334856"/>
            <a:ext cx="642647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defRPr/>
            </a:pPr>
            <a:r>
              <a:rPr lang="es-ES_tradnl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TRANSCRIPCIÓN ADN A ARN</a:t>
            </a:r>
            <a:endParaRPr lang="en-US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2957" y="1170663"/>
            <a:ext cx="523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>
                <a:solidFill>
                  <a:schemeClr val="tx2"/>
                </a:solidFill>
                <a:latin typeface="Calibri"/>
                <a:cs typeface="Calibri"/>
              </a:rPr>
              <a:t>ARN polimerasa: </a:t>
            </a:r>
            <a:r>
              <a:rPr lang="es-CL" dirty="0">
                <a:solidFill>
                  <a:schemeClr val="tx2"/>
                </a:solidFill>
                <a:latin typeface="Calibri"/>
                <a:cs typeface="Calibri"/>
              </a:rPr>
              <a:t>Enzima que transcribe el ADN a ARN</a:t>
            </a:r>
          </a:p>
        </p:txBody>
      </p:sp>
    </p:spTree>
    <p:extLst>
      <p:ext uri="{BB962C8B-B14F-4D97-AF65-F5344CB8AC3E}">
        <p14:creationId xmlns:p14="http://schemas.microsoft.com/office/powerpoint/2010/main" val="323198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D7EDA-440C-2183-6F22-5F9F7226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16" y="201276"/>
            <a:ext cx="497747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ES_tradnl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ESTRUCTURA DE UN GEN</a:t>
            </a:r>
            <a:endParaRPr lang="en-US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ADE5C0-646E-0DED-1121-FF9A8DC3FFA2}"/>
              </a:ext>
            </a:extLst>
          </p:cNvPr>
          <p:cNvSpPr/>
          <p:nvPr/>
        </p:nvSpPr>
        <p:spPr>
          <a:xfrm>
            <a:off x="646363" y="893803"/>
            <a:ext cx="5905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>
                <a:solidFill>
                  <a:schemeClr val="tx2"/>
                </a:solidFill>
                <a:latin typeface="Calibri"/>
                <a:cs typeface="Calibri"/>
              </a:rPr>
              <a:t>Los genes </a:t>
            </a:r>
            <a:r>
              <a:rPr lang="es-CL" dirty="0">
                <a:solidFill>
                  <a:schemeClr val="tx2"/>
                </a:solidFill>
                <a:latin typeface="Calibri"/>
                <a:cs typeface="Calibri"/>
              </a:rPr>
              <a:t>eucariones tienen exones e intrones. </a:t>
            </a:r>
          </a:p>
          <a:p>
            <a:r>
              <a:rPr lang="es-CL" dirty="0">
                <a:solidFill>
                  <a:schemeClr val="tx2"/>
                </a:solidFill>
                <a:latin typeface="Calibri"/>
                <a:cs typeface="Calibri"/>
              </a:rPr>
              <a:t>Los exones son la parte del ARN que codifica los aminoácidos</a:t>
            </a:r>
          </a:p>
          <a:p>
            <a:r>
              <a:rPr lang="es-CL" dirty="0">
                <a:solidFill>
                  <a:schemeClr val="tx2"/>
                </a:solidFill>
                <a:latin typeface="Calibri"/>
                <a:cs typeface="Calibri"/>
              </a:rPr>
              <a:t>de las proteínas.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3E6A35-1D60-6962-027D-C3CCCD9F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7" y="2097272"/>
            <a:ext cx="6570485" cy="18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1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5827" y="137507"/>
            <a:ext cx="5686346" cy="6079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¿Cómo se mide la expresión de un gen?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A33EF4-0AF5-1D2E-1BFE-E3AA48731ACC}"/>
              </a:ext>
            </a:extLst>
          </p:cNvPr>
          <p:cNvSpPr txBox="1"/>
          <p:nvPr/>
        </p:nvSpPr>
        <p:spPr>
          <a:xfrm>
            <a:off x="0" y="885161"/>
            <a:ext cx="319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Cuantificación relativa</a:t>
            </a:r>
          </a:p>
          <a:p>
            <a:pPr algn="ctr"/>
            <a:r>
              <a:rPr lang="es-ES" dirty="0"/>
              <a:t>CT, gen de referencia y </a:t>
            </a:r>
            <a:r>
              <a:rPr lang="es-ES" dirty="0" err="1"/>
              <a:t>fold</a:t>
            </a:r>
            <a:r>
              <a:rPr lang="es-ES" dirty="0"/>
              <a:t> </a:t>
            </a:r>
            <a:r>
              <a:rPr lang="es-ES" dirty="0" err="1"/>
              <a:t>change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3E6AAC-C464-942E-31C6-9F3510B9ECD4}"/>
              </a:ext>
            </a:extLst>
          </p:cNvPr>
          <p:cNvSpPr txBox="1"/>
          <p:nvPr/>
        </p:nvSpPr>
        <p:spPr>
          <a:xfrm>
            <a:off x="3914360" y="887896"/>
            <a:ext cx="265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Cuantificación absoluta</a:t>
            </a:r>
          </a:p>
          <a:p>
            <a:pPr algn="ctr"/>
            <a:r>
              <a:rPr lang="es-ES" dirty="0"/>
              <a:t>CT, Curva de calibración y </a:t>
            </a:r>
            <a:r>
              <a:rPr lang="es-ES" dirty="0" err="1"/>
              <a:t>fold</a:t>
            </a:r>
            <a:r>
              <a:rPr lang="es-ES" dirty="0"/>
              <a:t> </a:t>
            </a:r>
            <a:r>
              <a:rPr lang="es-ES" dirty="0" err="1"/>
              <a:t>change</a:t>
            </a:r>
            <a:endParaRPr lang="es-CL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396F390-50E2-3165-1BDF-1283EEDAE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4803"/>
          <a:stretch/>
        </p:blipFill>
        <p:spPr>
          <a:xfrm>
            <a:off x="4041731" y="1921201"/>
            <a:ext cx="2337647" cy="2593247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D703B882-317C-E6F1-EF0D-2E9C392D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921202"/>
            <a:ext cx="3626074" cy="22035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4A40339-A1B9-94C4-119E-6009AFF96156}"/>
              </a:ext>
            </a:extLst>
          </p:cNvPr>
          <p:cNvSpPr txBox="1"/>
          <p:nvPr/>
        </p:nvSpPr>
        <p:spPr>
          <a:xfrm>
            <a:off x="425726" y="4165434"/>
            <a:ext cx="154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Life</a:t>
            </a:r>
            <a:r>
              <a:rPr lang="es-ES" sz="1400" dirty="0"/>
              <a:t> Technologies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38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502"/>
            <a:ext cx="6707529" cy="6079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¿Cómo se mide la expresión de miles de genes?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A33EF4-0AF5-1D2E-1BFE-E3AA48731ACC}"/>
              </a:ext>
            </a:extLst>
          </p:cNvPr>
          <p:cNvSpPr txBox="1"/>
          <p:nvPr/>
        </p:nvSpPr>
        <p:spPr>
          <a:xfrm>
            <a:off x="0" y="816249"/>
            <a:ext cx="319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Transcriptómica</a:t>
            </a:r>
            <a:endParaRPr lang="es-ES" b="1" dirty="0"/>
          </a:p>
          <a:p>
            <a:pPr algn="ctr"/>
            <a:r>
              <a:rPr lang="es-ES" dirty="0" err="1"/>
              <a:t>RNAseq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3E6AAC-C464-942E-31C6-9F3510B9ECD4}"/>
              </a:ext>
            </a:extLst>
          </p:cNvPr>
          <p:cNvSpPr txBox="1"/>
          <p:nvPr/>
        </p:nvSpPr>
        <p:spPr>
          <a:xfrm>
            <a:off x="3798613" y="776429"/>
            <a:ext cx="265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Microarreglo</a:t>
            </a:r>
            <a:endParaRPr lang="es-ES" b="1" dirty="0"/>
          </a:p>
          <a:p>
            <a:pPr algn="ctr"/>
            <a:r>
              <a:rPr lang="es-ES" dirty="0" err="1"/>
              <a:t>Thermo</a:t>
            </a:r>
            <a:r>
              <a:rPr lang="es-ES" dirty="0"/>
              <a:t> - </a:t>
            </a:r>
            <a:r>
              <a:rPr lang="es-ES" dirty="0" err="1"/>
              <a:t>Illumina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8FD321-9DDD-AB4A-ABC4-66868794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7" y="1502400"/>
            <a:ext cx="1814084" cy="27751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EFD08-7A49-CA45-B3DC-2F7886B1B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573" y="1422760"/>
            <a:ext cx="1932951" cy="32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8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FDD1566-BE3D-450B-BA76-C707E94DB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862" y="172112"/>
            <a:ext cx="5686346" cy="6079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s-ES" sz="2800" b="1" dirty="0">
                <a:solidFill>
                  <a:schemeClr val="tx2"/>
                </a:solidFill>
              </a:rPr>
              <a:t>Análisis estadísticos de la expresión diferencial de genes.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28B8C5-1FBD-BB5A-25F9-9C586A99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2" y="1908734"/>
            <a:ext cx="3343638" cy="25369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B80EF5-A862-974E-8A1C-830E1C414D06}"/>
              </a:ext>
            </a:extLst>
          </p:cNvPr>
          <p:cNvSpPr txBox="1"/>
          <p:nvPr/>
        </p:nvSpPr>
        <p:spPr>
          <a:xfrm>
            <a:off x="0" y="1211988"/>
            <a:ext cx="345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Inferencia estadística</a:t>
            </a:r>
          </a:p>
          <a:p>
            <a:pPr algn="ctr"/>
            <a:r>
              <a:rPr lang="es-ES" dirty="0" err="1"/>
              <a:t>Anova</a:t>
            </a:r>
            <a:r>
              <a:rPr lang="es-ES" dirty="0"/>
              <a:t> y pruebas no paramétricas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BED387-6B25-BD44-B656-9A4C32BB20B7}"/>
              </a:ext>
            </a:extLst>
          </p:cNvPr>
          <p:cNvSpPr txBox="1"/>
          <p:nvPr/>
        </p:nvSpPr>
        <p:spPr>
          <a:xfrm>
            <a:off x="3821762" y="1211988"/>
            <a:ext cx="265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Análisis multivariado</a:t>
            </a:r>
          </a:p>
          <a:p>
            <a:pPr algn="ctr"/>
            <a:r>
              <a:rPr lang="es-ES" dirty="0"/>
              <a:t>PCA y PERMANOVA</a:t>
            </a:r>
            <a:endParaRPr lang="es-CL" dirty="0"/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F6F14FF9-8E49-114E-818A-CE7DE0E95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514"/>
          <a:stretch/>
        </p:blipFill>
        <p:spPr>
          <a:xfrm>
            <a:off x="3953786" y="1908734"/>
            <a:ext cx="2904213" cy="2436083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C22F740-94A2-DA4A-8032-DFD6F598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780" y="271694"/>
            <a:ext cx="1164814" cy="4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4984"/>
      </p:ext>
    </p:extLst>
  </p:cSld>
  <p:clrMapOvr>
    <a:masterClrMapping/>
  </p:clrMapOvr>
</p:sld>
</file>

<file path=ppt/theme/theme1.xml><?xml version="1.0" encoding="utf-8"?>
<a:theme xmlns:a="http://schemas.openxmlformats.org/drawingml/2006/main" name="Débor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1349</Words>
  <Application>Microsoft Macintosh PowerPoint</Application>
  <PresentationFormat>Personalizado</PresentationFormat>
  <Paragraphs>257</Paragraphs>
  <Slides>43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9" baseType="lpstr">
      <vt:lpstr>Arial</vt:lpstr>
      <vt:lpstr>Calibri</vt:lpstr>
      <vt:lpstr>Swis721 Cn BT</vt:lpstr>
      <vt:lpstr>Times New Roman</vt:lpstr>
      <vt:lpstr>Wingdings</vt:lpstr>
      <vt:lpstr>Débora</vt:lpstr>
      <vt:lpstr>Presentación de PowerPoint</vt:lpstr>
      <vt:lpstr>Clase 1  Introducción a la biología molecular y al análisis de la expresión diferencial de genes por qPCR</vt:lpstr>
      <vt:lpstr>Plan de la clase</vt:lpstr>
      <vt:lpstr>Presentación de PowerPoint</vt:lpstr>
      <vt:lpstr>Presentación de PowerPoint</vt:lpstr>
      <vt:lpstr>Presentación de PowerPoint</vt:lpstr>
      <vt:lpstr>¿Cómo se mide la expresión de un gen?</vt:lpstr>
      <vt:lpstr>¿Cómo se mide la expresión de miles de genes?</vt:lpstr>
      <vt:lpstr>Análisis estadísticos de la expresión diferencial de genes.</vt:lpstr>
      <vt:lpstr>¿Qué es una qPCR?</vt:lpstr>
      <vt:lpstr>¿Qué es una qPCR?</vt:lpstr>
      <vt:lpstr>Recolección de muestras y mantención</vt:lpstr>
      <vt:lpstr>Extracción de ARN</vt:lpstr>
      <vt:lpstr>Nanopartículas magnéticas</vt:lpstr>
      <vt:lpstr>¿Cómo funciona?</vt:lpstr>
      <vt:lpstr>Columna con membrana de sílice</vt:lpstr>
      <vt:lpstr>¿Cómo funciona?</vt:lpstr>
      <vt:lpstr>Ácido de tiocianato de guanidinio-fenol-cloroformo</vt:lpstr>
      <vt:lpstr>Precauciones</vt:lpstr>
      <vt:lpstr>¿Cómo funciona?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Qubit</vt:lpstr>
      <vt:lpstr>Qubit</vt:lpstr>
      <vt:lpstr>Nanodrop</vt:lpstr>
      <vt:lpstr>Nanodrop</vt:lpstr>
      <vt:lpstr>Nanodrop</vt:lpstr>
      <vt:lpstr>Nanodrop</vt:lpstr>
      <vt:lpstr>Presentación de PowerPoint</vt:lpstr>
      <vt:lpstr>Presentación de PowerPoint</vt:lpstr>
      <vt:lpstr>Presentación de PowerPoint</vt:lpstr>
      <vt:lpstr>Presentación de PowerPoint</vt:lpstr>
      <vt:lpstr>Bioanalizer</vt:lpstr>
      <vt:lpstr>Evaluación de muestras por electroforesis</vt:lpstr>
      <vt:lpstr>Evaluación de muestras por espectrograma</vt:lpstr>
      <vt:lpstr>Evaluación por gel de agarosa</vt:lpstr>
      <vt:lpstr>Actividad de aprendizaje en grupos  Identificar muestras con alta y baja integridad de ARN (Drive).</vt:lpstr>
      <vt:lpstr>Resumen de la clase</vt:lpstr>
      <vt:lpstr>Próxima clase</vt:lpstr>
    </vt:vector>
  </TitlesOfParts>
  <Company>Want Ltda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Want Limitada</dc:creator>
  <cp:lastModifiedBy>Macbook</cp:lastModifiedBy>
  <cp:revision>159</cp:revision>
  <cp:lastPrinted>2022-10-08T11:54:53Z</cp:lastPrinted>
  <dcterms:created xsi:type="dcterms:W3CDTF">2020-05-19T01:16:00Z</dcterms:created>
  <dcterms:modified xsi:type="dcterms:W3CDTF">2022-10-08T11:55:23Z</dcterms:modified>
</cp:coreProperties>
</file>